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9"/>
  </p:notesMasterIdLst>
  <p:handoutMasterIdLst>
    <p:handoutMasterId r:id="rId40"/>
  </p:handoutMasterIdLst>
  <p:sldIdLst>
    <p:sldId id="687" r:id="rId5"/>
    <p:sldId id="674" r:id="rId6"/>
    <p:sldId id="682" r:id="rId7"/>
    <p:sldId id="684" r:id="rId8"/>
    <p:sldId id="686" r:id="rId9"/>
    <p:sldId id="700" r:id="rId10"/>
    <p:sldId id="701" r:id="rId11"/>
    <p:sldId id="689" r:id="rId12"/>
    <p:sldId id="690" r:id="rId13"/>
    <p:sldId id="698" r:id="rId14"/>
    <p:sldId id="702" r:id="rId15"/>
    <p:sldId id="703" r:id="rId16"/>
    <p:sldId id="680" r:id="rId17"/>
    <p:sldId id="704" r:id="rId18"/>
    <p:sldId id="705" r:id="rId19"/>
    <p:sldId id="688" r:id="rId20"/>
    <p:sldId id="706" r:id="rId21"/>
    <p:sldId id="707" r:id="rId22"/>
    <p:sldId id="708" r:id="rId23"/>
    <p:sldId id="709" r:id="rId24"/>
    <p:sldId id="710" r:id="rId25"/>
    <p:sldId id="712" r:id="rId26"/>
    <p:sldId id="713" r:id="rId27"/>
    <p:sldId id="714" r:id="rId28"/>
    <p:sldId id="715" r:id="rId29"/>
    <p:sldId id="716" r:id="rId30"/>
    <p:sldId id="679" r:id="rId31"/>
    <p:sldId id="692" r:id="rId32"/>
    <p:sldId id="693" r:id="rId33"/>
    <p:sldId id="694" r:id="rId34"/>
    <p:sldId id="695" r:id="rId35"/>
    <p:sldId id="696" r:id="rId36"/>
    <p:sldId id="697" r:id="rId37"/>
    <p:sldId id="699" r:id="rId38"/>
  </p:sldIdLst>
  <p:sldSz cx="9144000" cy="5143500" type="screen16x9"/>
  <p:notesSz cx="6797675" cy="9926638"/>
  <p:custShowLst>
    <p:custShow name="Demo"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A7F0E0-3A88-4D88-9E46-2CC5099B0572}">
          <p14:sldIdLst>
            <p14:sldId id="687"/>
            <p14:sldId id="674"/>
            <p14:sldId id="682"/>
            <p14:sldId id="684"/>
            <p14:sldId id="686"/>
            <p14:sldId id="700"/>
            <p14:sldId id="701"/>
            <p14:sldId id="689"/>
            <p14:sldId id="690"/>
            <p14:sldId id="698"/>
            <p14:sldId id="702"/>
            <p14:sldId id="703"/>
            <p14:sldId id="680"/>
            <p14:sldId id="704"/>
            <p14:sldId id="705"/>
            <p14:sldId id="688"/>
            <p14:sldId id="706"/>
            <p14:sldId id="707"/>
            <p14:sldId id="708"/>
            <p14:sldId id="709"/>
            <p14:sldId id="710"/>
            <p14:sldId id="712"/>
            <p14:sldId id="713"/>
            <p14:sldId id="714"/>
            <p14:sldId id="715"/>
            <p14:sldId id="716"/>
            <p14:sldId id="679"/>
            <p14:sldId id="692"/>
            <p14:sldId id="693"/>
            <p14:sldId id="694"/>
            <p14:sldId id="695"/>
            <p14:sldId id="696"/>
            <p14:sldId id="697"/>
            <p14:sldId id="699"/>
          </p14:sldIdLst>
        </p14:section>
      </p14:sectionLst>
    </p:ext>
    <p:ext uri="{EFAFB233-063F-42B5-8137-9DF3F51BA10A}">
      <p15:sldGuideLst xmlns:p15="http://schemas.microsoft.com/office/powerpoint/2012/main">
        <p15:guide id="1" orient="horz" pos="622" userDrawn="1">
          <p15:clr>
            <a:srgbClr val="A4A3A4"/>
          </p15:clr>
        </p15:guide>
        <p15:guide id="3" pos="5375" userDrawn="1">
          <p15:clr>
            <a:srgbClr val="A4A3A4"/>
          </p15:clr>
        </p15:guide>
        <p15:guide id="4" pos="295"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FFE600"/>
    <a:srgbClr val="99CC00"/>
    <a:srgbClr val="009900"/>
    <a:srgbClr val="4D4D4D"/>
    <a:srgbClr val="FF99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81D3C-3E50-4AD3-971F-0FC33A27BA07}" v="85" dt="2022-10-20T11:55:47.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149" autoAdjust="0"/>
    <p:restoredTop sz="95926" autoAdjust="0"/>
  </p:normalViewPr>
  <p:slideViewPr>
    <p:cSldViewPr snapToGrid="0">
      <p:cViewPr>
        <p:scale>
          <a:sx n="300" d="100"/>
          <a:sy n="300" d="100"/>
        </p:scale>
        <p:origin x="-5414" y="-2957"/>
      </p:cViewPr>
      <p:guideLst>
        <p:guide orient="horz" pos="622"/>
        <p:guide pos="5375"/>
        <p:guide pos="295"/>
      </p:guideLst>
    </p:cSldViewPr>
  </p:slideViewPr>
  <p:notesTextViewPr>
    <p:cViewPr>
      <p:scale>
        <a:sx n="1" d="1"/>
        <a:sy n="1" d="1"/>
      </p:scale>
      <p:origin x="0" y="0"/>
    </p:cViewPr>
  </p:notesTextViewPr>
  <p:sorterViewPr>
    <p:cViewPr>
      <p:scale>
        <a:sx n="200" d="100"/>
        <a:sy n="200" d="100"/>
      </p:scale>
      <p:origin x="0" y="-25659"/>
    </p:cViewPr>
  </p:sorterViewPr>
  <p:notesViewPr>
    <p:cSldViewPr snapToGrid="0">
      <p:cViewPr>
        <p:scale>
          <a:sx n="1" d="2"/>
          <a:sy n="1" d="2"/>
        </p:scale>
        <p:origin x="4560" y="85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Johnson" userId="5b166719363f33fc" providerId="LiveId" clId="{E1BC7B79-3692-4C57-9C3C-9CC04CC5477E}"/>
    <pc:docChg chg="modSld">
      <pc:chgData name="Megan Johnson" userId="5b166719363f33fc" providerId="LiveId" clId="{E1BC7B79-3692-4C57-9C3C-9CC04CC5477E}" dt="2022-10-20T12:51:33.708" v="1" actId="1076"/>
      <pc:docMkLst>
        <pc:docMk/>
      </pc:docMkLst>
      <pc:sldChg chg="modSp mod">
        <pc:chgData name="Megan Johnson" userId="5b166719363f33fc" providerId="LiveId" clId="{E1BC7B79-3692-4C57-9C3C-9CC04CC5477E}" dt="2022-10-20T12:51:33.708" v="1" actId="1076"/>
        <pc:sldMkLst>
          <pc:docMk/>
          <pc:sldMk cId="3822391124" sldId="713"/>
        </pc:sldMkLst>
        <pc:picChg chg="mod">
          <ac:chgData name="Megan Johnson" userId="5b166719363f33fc" providerId="LiveId" clId="{E1BC7B79-3692-4C57-9C3C-9CC04CC5477E}" dt="2022-10-20T12:51:33.708" v="1" actId="1076"/>
          <ac:picMkLst>
            <pc:docMk/>
            <pc:sldMk cId="3822391124" sldId="713"/>
            <ac:picMk id="3" creationId="{E4E3FB96-0160-AF4A-52B7-211D3B8376E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99CC00"/>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388-401A-8091-A6188EAC2F91}"/>
            </c:ext>
          </c:extLst>
        </c:ser>
        <c:ser>
          <c:idx val="1"/>
          <c:order val="1"/>
          <c:tx>
            <c:strRef>
              <c:f>Sheet1!$C$1</c:f>
              <c:strCache>
                <c:ptCount val="1"/>
                <c:pt idx="0">
                  <c:v>Series 2</c:v>
                </c:pt>
              </c:strCache>
            </c:strRef>
          </c:tx>
          <c:spPr>
            <a:solidFill>
              <a:srgbClr val="00990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388-401A-8091-A6188EAC2F91}"/>
            </c:ext>
          </c:extLst>
        </c:ser>
        <c:ser>
          <c:idx val="2"/>
          <c:order val="2"/>
          <c:tx>
            <c:strRef>
              <c:f>Sheet1!$D$1</c:f>
              <c:strCache>
                <c:ptCount val="1"/>
                <c:pt idx="0">
                  <c:v>Series 3</c:v>
                </c:pt>
              </c:strCache>
            </c:strRef>
          </c:tx>
          <c:spPr>
            <a:solidFill>
              <a:srgbClr val="FFE600"/>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388-401A-8091-A6188EAC2F91}"/>
            </c:ext>
          </c:extLst>
        </c:ser>
        <c:dLbls>
          <c:showLegendKey val="0"/>
          <c:showVal val="0"/>
          <c:showCatName val="0"/>
          <c:showSerName val="0"/>
          <c:showPercent val="0"/>
          <c:showBubbleSize val="0"/>
        </c:dLbls>
        <c:gapWidth val="150"/>
        <c:axId val="391024248"/>
        <c:axId val="390615608"/>
      </c:barChart>
      <c:catAx>
        <c:axId val="391024248"/>
        <c:scaling>
          <c:orientation val="minMax"/>
        </c:scaling>
        <c:delete val="0"/>
        <c:axPos val="b"/>
        <c:numFmt formatCode="General" sourceLinked="0"/>
        <c:majorTickMark val="out"/>
        <c:minorTickMark val="none"/>
        <c:tickLblPos val="nextTo"/>
        <c:txPr>
          <a:bodyPr/>
          <a:lstStyle/>
          <a:p>
            <a:pPr>
              <a:defRPr>
                <a:solidFill>
                  <a:srgbClr val="4D4D4D"/>
                </a:solidFill>
              </a:defRPr>
            </a:pPr>
            <a:endParaRPr lang="en-US"/>
          </a:p>
        </c:txPr>
        <c:crossAx val="390615608"/>
        <c:crosses val="autoZero"/>
        <c:auto val="1"/>
        <c:lblAlgn val="ctr"/>
        <c:lblOffset val="100"/>
        <c:noMultiLvlLbl val="0"/>
      </c:catAx>
      <c:valAx>
        <c:axId val="390615608"/>
        <c:scaling>
          <c:orientation val="minMax"/>
        </c:scaling>
        <c:delete val="0"/>
        <c:axPos val="l"/>
        <c:majorGridlines/>
        <c:numFmt formatCode="General" sourceLinked="1"/>
        <c:majorTickMark val="out"/>
        <c:minorTickMark val="none"/>
        <c:tickLblPos val="nextTo"/>
        <c:txPr>
          <a:bodyPr/>
          <a:lstStyle/>
          <a:p>
            <a:pPr>
              <a:defRPr>
                <a:solidFill>
                  <a:srgbClr val="4D4D4D"/>
                </a:solidFill>
              </a:defRPr>
            </a:pPr>
            <a:endParaRPr lang="en-US"/>
          </a:p>
        </c:txPr>
        <c:crossAx val="391024248"/>
        <c:crosses val="autoZero"/>
        <c:crossBetween val="between"/>
      </c:valAx>
    </c:plotArea>
    <c:legend>
      <c:legendPos val="r"/>
      <c:overlay val="0"/>
      <c:txPr>
        <a:bodyPr/>
        <a:lstStyle/>
        <a:p>
          <a:pPr>
            <a:defRPr>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dirty="0"/>
          </a:p>
        </p:txBody>
      </p:sp>
      <p:sp>
        <p:nvSpPr>
          <p:cNvPr id="6" name="Slide Number Placeholder 4"/>
          <p:cNvSpPr txBox="1">
            <a:spLocks/>
          </p:cNvSpPr>
          <p:nvPr/>
        </p:nvSpPr>
        <p:spPr>
          <a:xfrm>
            <a:off x="3541588" y="9149855"/>
            <a:ext cx="3049302" cy="557458"/>
          </a:xfrm>
          <a:prstGeom prst="rect">
            <a:avLst/>
          </a:prstGeom>
        </p:spPr>
        <p:txBody>
          <a:bodyPr vert="horz" lIns="103512" tIns="51756" rIns="103512" bIns="51756" rtlCol="0" anchor="b"/>
          <a:lstStyle>
            <a:defPPr>
              <a:defRPr lang="en-US"/>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Univers for BP" panose="020B0603020202020204" pitchFamily="34" charset="0"/>
              </a:rPr>
              <a:t> Page </a:t>
            </a:r>
            <a:fld id="{51EE0624-7D02-487D-8A80-83EDA481B253}" type="slidenum">
              <a:rPr lang="en-GB" sz="1100">
                <a:latin typeface="Univers for BP" panose="020B0603020202020204" pitchFamily="34" charset="0"/>
              </a:rPr>
              <a:pPr/>
              <a:t>‹#›</a:t>
            </a:fld>
            <a:endParaRPr lang="en-GB" sz="1100" dirty="0">
              <a:latin typeface="Univers for BP" panose="020B0603020202020204" pitchFamily="34" charset="0"/>
            </a:endParaRPr>
          </a:p>
        </p:txBody>
      </p:sp>
      <p:pic>
        <p:nvPicPr>
          <p:cNvPr id="7" name="Picture 6"/>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t="30003" r="17016" b="9990"/>
          <a:stretch/>
        </p:blipFill>
        <p:spPr bwMode="auto">
          <a:xfrm>
            <a:off x="115606" y="9284965"/>
            <a:ext cx="525287" cy="528457"/>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8" name="TextBox 7"/>
          <p:cNvSpPr txBox="1"/>
          <p:nvPr/>
        </p:nvSpPr>
        <p:spPr>
          <a:xfrm>
            <a:off x="640893" y="9361605"/>
            <a:ext cx="886632" cy="425989"/>
          </a:xfrm>
          <a:prstGeom prst="rect">
            <a:avLst/>
          </a:prstGeom>
          <a:noFill/>
        </p:spPr>
        <p:txBody>
          <a:bodyPr wrap="square" lIns="103512" tIns="51756" rIns="103512" bIns="51756" rtlCol="0">
            <a:spAutoFit/>
          </a:bodyPr>
          <a:lstStyle/>
          <a:p>
            <a:pPr algn="ctr"/>
            <a:r>
              <a:rPr lang="en-GB" sz="2000" dirty="0">
                <a:solidFill>
                  <a:srgbClr val="99CC00"/>
                </a:solidFill>
                <a:latin typeface="Univers for BP" panose="020B0603020202020204" pitchFamily="34" charset="0"/>
              </a:rPr>
              <a:t>IT&amp;S</a:t>
            </a:r>
          </a:p>
        </p:txBody>
      </p:sp>
      <p:sp>
        <p:nvSpPr>
          <p:cNvPr id="9" name="Date Placeholder 8"/>
          <p:cNvSpPr txBox="1">
            <a:spLocks/>
          </p:cNvSpPr>
          <p:nvPr/>
        </p:nvSpPr>
        <p:spPr>
          <a:xfrm>
            <a:off x="3612963" y="96034"/>
            <a:ext cx="3049302" cy="557460"/>
          </a:xfrm>
          <a:prstGeom prst="rect">
            <a:avLst/>
          </a:prstGeom>
        </p:spPr>
        <p:txBody>
          <a:bodyPr vert="horz" lIns="103512" tIns="51756" rIns="103512" bIns="51756" rtlCol="0"/>
          <a:lstStyle>
            <a:defPPr>
              <a:defRPr lang="en-US"/>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Univers for BP" panose="020B0603020202020204" pitchFamily="34" charset="0"/>
              </a:rPr>
              <a:t>Conferencing with Skype for Business</a:t>
            </a:r>
          </a:p>
        </p:txBody>
      </p:sp>
    </p:spTree>
    <p:extLst>
      <p:ext uri="{BB962C8B-B14F-4D97-AF65-F5344CB8AC3E}">
        <p14:creationId xmlns:p14="http://schemas.microsoft.com/office/powerpoint/2010/main" val="11297755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1:40:19.317"/>
    </inkml:context>
    <inkml:brush xml:id="br0">
      <inkml:brushProperty name="width" value="0.05" units="cm"/>
      <inkml:brushProperty name="height" value="0.05" units="cm"/>
      <inkml:brushProperty name="color" value="#FFFFFF"/>
    </inkml:brush>
  </inkml:definitions>
  <inkml:trace contextRef="#ctx0" brushRef="#br0">0 38 24575,'199'2'0,"210"-5"0,-302-5 0,59-2 0,586 11 0,-690-11 0,-55 7 0,1 1 0,-1 1 0,1-1 0,-1 1 0,1 1 0,0-1 0,-1 1 0,1 0 0,0 1 0,14 3 0,-20-4 0,-1 1 0,1 0 0,-1 0 0,1 0 0,-1 0 0,1 0 0,-1 1 0,0-1 0,1 0 0,-1 1 0,0-1 0,0 0 0,0 1 0,0 0 0,0-1 0,0 1 0,-1-1 0,1 1 0,0 0 0,-1 0 0,0-1 0,1 1 0,-1 0 0,0 0 0,0 0 0,0-1 0,0 1 0,0 0 0,0 0 0,0 0 0,-1-1 0,1 1 0,-1 0 0,1 0 0,-1-1 0,0 1 0,-1 2 0,1-3 0,1 1 0,-1 0 0,0-1 0,0 1 0,0 0 0,-1-1 0,1 0 0,0 1 0,-1-1 0,1 0 0,0 1 0,-1-1 0,0 0 0,1 0 0,-1 0 0,1-1 0,-1 1 0,0 0 0,0-1 0,0 1 0,1-1 0,-1 1 0,0-1 0,0 0 0,0 0 0,0 0 0,0 0 0,1 0 0,-1 0 0,0 0 0,0-1 0,0 1 0,0 0 0,1-1 0,-1 0 0,0 0 0,0 1 0,-2-3 0,-30-25 0,31 25 0,-1 0 0,1-1 0,-1 1 0,1 0 0,-1 1 0,0-1 0,0 1 0,0 0 0,-1 0 0,1 0 0,0 0 0,-1 1 0,-6-2 0,-34-2 0,0 3 0,-75 5 0,19 0 0,-71 15 0,137-15 0,1 1 0,0 2 0,-37 11 0,-22 4 0,50-17 0,0-1 0,-83-5 0,31 0 0,-392 2-1365,471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55665C01-908A-40A0-AF71-5B6D6E739E89}" type="datetimeFigureOut">
              <a:rPr lang="en-GB" smtClean="0"/>
              <a:pPr/>
              <a:t>20/10/2022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5BC00C05-BA07-4EA5-A9FE-50D2B27F953F}" type="slidenum">
              <a:rPr lang="en-GB" smtClean="0"/>
              <a:pPr/>
              <a:t>‹#›</a:t>
            </a:fld>
            <a:endParaRPr lang="en-GB" dirty="0"/>
          </a:p>
        </p:txBody>
      </p:sp>
    </p:spTree>
    <p:extLst>
      <p:ext uri="{BB962C8B-B14F-4D97-AF65-F5344CB8AC3E}">
        <p14:creationId xmlns:p14="http://schemas.microsoft.com/office/powerpoint/2010/main" val="4703686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2</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64331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3</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64331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14</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64331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21</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71459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24</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06933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25</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8408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C00C05-BA07-4EA5-A9FE-50D2B27F953F}" type="slidenum">
              <a:rPr lang="en-GB" smtClean="0"/>
              <a:pPr/>
              <a:t>26</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223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E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spcBef>
                <a:spcPts val="0"/>
              </a:spcBef>
              <a:spcAft>
                <a:spcPts val="1200"/>
              </a:spcAft>
              <a:buClr>
                <a:srgbClr val="99CC00"/>
              </a:buClr>
              <a:defRPr sz="1800">
                <a:solidFill>
                  <a:srgbClr val="4D4D4D"/>
                </a:solidFill>
              </a:defRPr>
            </a:lvl1pPr>
            <a:lvl2pPr>
              <a:spcBef>
                <a:spcPts val="0"/>
              </a:spcBef>
              <a:spcAft>
                <a:spcPts val="1200"/>
              </a:spcAft>
              <a:buClr>
                <a:srgbClr val="99CC00"/>
              </a:buClr>
              <a:defRPr sz="1600" b="0">
                <a:solidFill>
                  <a:srgbClr val="4D4D4D"/>
                </a:solidFill>
              </a:defRPr>
            </a:lvl2pPr>
            <a:lvl3pPr>
              <a:spcBef>
                <a:spcPts val="0"/>
              </a:spcBef>
              <a:spcAft>
                <a:spcPts val="1200"/>
              </a:spcAft>
              <a:defRPr sz="1600"/>
            </a:lvl3pPr>
            <a:lvl4pPr>
              <a:spcBef>
                <a:spcPts val="0"/>
              </a:spcBef>
              <a:spcAft>
                <a:spcPts val="1200"/>
              </a:spcAft>
              <a:defRPr sz="1600"/>
            </a:lvl4pPr>
            <a:lvl5pPr>
              <a:spcBef>
                <a:spcPts val="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12"/>
          </p:nvPr>
        </p:nvSpPr>
        <p:spPr>
          <a:xfrm>
            <a:off x="8532440" y="4443958"/>
            <a:ext cx="1043608" cy="357188"/>
          </a:xfrm>
        </p:spPr>
        <p:txBody>
          <a:bodyPr/>
          <a:lstStyle>
            <a:lvl1pPr>
              <a:defRPr/>
            </a:lvl1pPr>
          </a:lstStyle>
          <a:p>
            <a:fld id="{F063797E-331D-4D94-9355-5C3F711D683E}" type="slidenum">
              <a:rPr lang="en-GB"/>
              <a:pPr/>
              <a:t>‹#›</a:t>
            </a:fld>
            <a:endParaRPr lang="en-GB" dirty="0"/>
          </a:p>
        </p:txBody>
      </p:sp>
    </p:spTree>
    <p:extLst>
      <p:ext uri="{BB962C8B-B14F-4D97-AF65-F5344CB8AC3E}">
        <p14:creationId xmlns:p14="http://schemas.microsoft.com/office/powerpoint/2010/main" val="139572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E0"/>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106014"/>
            <a:ext cx="4038600" cy="3394075"/>
          </a:xfrm>
        </p:spPr>
        <p:txBody>
          <a:bodyPr>
            <a:normAutofit/>
          </a:bodyPr>
          <a:lstStyle>
            <a:lvl1pPr>
              <a:defRPr sz="1800">
                <a:solidFill>
                  <a:schemeClr val="tx1"/>
                </a:solidFill>
                <a:latin typeface="Univers for BP" panose="020B0603020202020204" pitchFamily="34" charset="0"/>
              </a:defRPr>
            </a:lvl1pPr>
            <a:lvl2pPr>
              <a:defRPr sz="1600" b="0">
                <a:solidFill>
                  <a:schemeClr val="tx1"/>
                </a:solidFill>
                <a:latin typeface="Univers for BP" panose="020B0603020202020204" pitchFamily="34" charset="0"/>
              </a:defRPr>
            </a:lvl2pPr>
            <a:lvl3pPr>
              <a:defRPr sz="1800">
                <a:solidFill>
                  <a:schemeClr val="tx1"/>
                </a:solidFill>
                <a:latin typeface="Univers for BP" panose="020B0603020202020204" pitchFamily="34" charset="0"/>
              </a:defRPr>
            </a:lvl3pPr>
            <a:lvl4pPr>
              <a:defRPr sz="1800">
                <a:solidFill>
                  <a:schemeClr val="tx1"/>
                </a:solidFill>
                <a:latin typeface="Univers for BP" panose="020B0603020202020204" pitchFamily="34" charset="0"/>
              </a:defRPr>
            </a:lvl4pPr>
            <a:lvl5pPr>
              <a:defRPr sz="1800">
                <a:solidFill>
                  <a:schemeClr val="tx1"/>
                </a:solidFill>
                <a:latin typeface="Univers for BP"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06014"/>
            <a:ext cx="4038600" cy="3394075"/>
          </a:xfrm>
        </p:spPr>
        <p:txBody>
          <a:bodyPr>
            <a:normAutofit/>
          </a:bodyPr>
          <a:lstStyle>
            <a:lvl1pPr>
              <a:defRPr sz="1800">
                <a:latin typeface="Univers for BP" panose="020B0603020202020204" pitchFamily="34" charset="0"/>
              </a:defRPr>
            </a:lvl1pPr>
            <a:lvl2pPr>
              <a:defRPr sz="1600">
                <a:latin typeface="Univers for BP" panose="020B0603020202020204" pitchFamily="34" charset="0"/>
              </a:defRPr>
            </a:lvl2pPr>
            <a:lvl3pPr>
              <a:defRPr sz="1800">
                <a:latin typeface="Univers for BP" panose="020B0603020202020204" pitchFamily="34" charset="0"/>
              </a:defRPr>
            </a:lvl3pPr>
            <a:lvl4pPr>
              <a:defRPr sz="1800">
                <a:latin typeface="Univers for BP" panose="020B0603020202020204" pitchFamily="34" charset="0"/>
              </a:defRPr>
            </a:lvl4pPr>
            <a:lvl5pPr>
              <a:defRPr sz="1800">
                <a:latin typeface="Univers for BP"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2"/>
          </p:nvPr>
        </p:nvSpPr>
        <p:spPr>
          <a:xfrm>
            <a:off x="8532440" y="4443958"/>
            <a:ext cx="1043608" cy="357188"/>
          </a:xfrm>
        </p:spPr>
        <p:txBody>
          <a:bodyPr/>
          <a:lstStyle>
            <a:lvl1pPr>
              <a:defRPr/>
            </a:lvl1pPr>
          </a:lstStyle>
          <a:p>
            <a:fld id="{F063797E-331D-4D94-9355-5C3F711D683E}" type="slidenum">
              <a:rPr lang="en-GB"/>
              <a:pPr/>
              <a:t>‹#›</a:t>
            </a:fld>
            <a:endParaRPr lang="en-GB" dirty="0"/>
          </a:p>
        </p:txBody>
      </p:sp>
    </p:spTree>
    <p:extLst>
      <p:ext uri="{BB962C8B-B14F-4D97-AF65-F5344CB8AC3E}">
        <p14:creationId xmlns:p14="http://schemas.microsoft.com/office/powerpoint/2010/main" val="85461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E0"/>
                </a:solidFill>
              </a:defRPr>
            </a:lvl1pPr>
          </a:lstStyle>
          <a:p>
            <a:r>
              <a:rPr lang="en-US"/>
              <a:t>Click to edit Master title style</a:t>
            </a:r>
            <a:endParaRPr lang="en-GB"/>
          </a:p>
        </p:txBody>
      </p:sp>
      <p:sp>
        <p:nvSpPr>
          <p:cNvPr id="3" name="Content Placeholder 2"/>
          <p:cNvSpPr>
            <a:spLocks noGrp="1"/>
          </p:cNvSpPr>
          <p:nvPr>
            <p:ph idx="1"/>
          </p:nvPr>
        </p:nvSpPr>
        <p:spPr>
          <a:xfrm>
            <a:off x="457200" y="1200150"/>
            <a:ext cx="3970784" cy="339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aphicFrame>
        <p:nvGraphicFramePr>
          <p:cNvPr id="8" name="Chart 7"/>
          <p:cNvGraphicFramePr/>
          <p:nvPr userDrawn="1">
            <p:extLst>
              <p:ext uri="{D42A27DB-BD31-4B8C-83A1-F6EECF244321}">
                <p14:modId xmlns:p14="http://schemas.microsoft.com/office/powerpoint/2010/main" val="241013086"/>
              </p:ext>
            </p:extLst>
          </p:nvPr>
        </p:nvGraphicFramePr>
        <p:xfrm>
          <a:off x="4932040" y="1491630"/>
          <a:ext cx="3888432"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5"/>
          <p:cNvSpPr>
            <a:spLocks noGrp="1"/>
          </p:cNvSpPr>
          <p:nvPr>
            <p:ph type="sldNum" sz="quarter" idx="12"/>
          </p:nvPr>
        </p:nvSpPr>
        <p:spPr>
          <a:xfrm>
            <a:off x="8532440" y="4443958"/>
            <a:ext cx="1043608" cy="357188"/>
          </a:xfrm>
        </p:spPr>
        <p:txBody>
          <a:bodyPr/>
          <a:lstStyle>
            <a:lvl1pPr>
              <a:defRPr/>
            </a:lvl1pPr>
          </a:lstStyle>
          <a:p>
            <a:fld id="{F063797E-331D-4D94-9355-5C3F711D683E}" type="slidenum">
              <a:rPr lang="en-GB"/>
              <a:pPr/>
              <a:t>‹#›</a:t>
            </a:fld>
            <a:endParaRPr lang="en-GB" dirty="0"/>
          </a:p>
        </p:txBody>
      </p:sp>
    </p:spTree>
    <p:extLst>
      <p:ext uri="{BB962C8B-B14F-4D97-AF65-F5344CB8AC3E}">
        <p14:creationId xmlns:p14="http://schemas.microsoft.com/office/powerpoint/2010/main" val="346392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532440" y="4443958"/>
            <a:ext cx="1043608" cy="357188"/>
          </a:xfrm>
        </p:spPr>
        <p:txBody>
          <a:bodyPr/>
          <a:lstStyle>
            <a:lvl1pPr>
              <a:defRPr/>
            </a:lvl1pPr>
          </a:lstStyle>
          <a:p>
            <a:fld id="{F063797E-331D-4D94-9355-5C3F711D683E}" type="slidenum">
              <a:rPr lang="en-GB"/>
              <a:pPr/>
              <a:t>‹#›</a:t>
            </a:fld>
            <a:endParaRPr lang="en-GB" dirty="0"/>
          </a:p>
        </p:txBody>
      </p:sp>
    </p:spTree>
    <p:extLst>
      <p:ext uri="{BB962C8B-B14F-4D97-AF65-F5344CB8AC3E}">
        <p14:creationId xmlns:p14="http://schemas.microsoft.com/office/powerpoint/2010/main" val="32602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72642"/>
            <a:ext cx="7829550" cy="697706"/>
          </a:xfrm>
        </p:spPr>
        <p:txBody>
          <a:bodyPr/>
          <a:lstStyle>
            <a:lvl1pPr>
              <a:defRPr>
                <a:solidFill>
                  <a:srgbClr val="009EE0"/>
                </a:solidFill>
              </a:defRPr>
            </a:lvl1pPr>
          </a:lstStyle>
          <a:p>
            <a:r>
              <a:rPr lang="en-US"/>
              <a:t>Click to edit Master title style</a:t>
            </a:r>
            <a:endParaRPr lang="en-GB"/>
          </a:p>
        </p:txBody>
      </p:sp>
      <p:sp>
        <p:nvSpPr>
          <p:cNvPr id="3" name="Chart Placeholder 2"/>
          <p:cNvSpPr>
            <a:spLocks noGrp="1"/>
          </p:cNvSpPr>
          <p:nvPr>
            <p:ph type="chart" idx="1"/>
          </p:nvPr>
        </p:nvSpPr>
        <p:spPr>
          <a:xfrm>
            <a:off x="539751" y="1491630"/>
            <a:ext cx="7288213" cy="3157538"/>
          </a:xfrm>
        </p:spPr>
        <p:txBody>
          <a:bodyPr/>
          <a:lstStyle>
            <a:lvl1pPr>
              <a:defRPr sz="1200"/>
            </a:lvl1pPr>
          </a:lstStyle>
          <a:p>
            <a:r>
              <a:rPr lang="en-US" dirty="0"/>
              <a:t>Click icon to add chart</a:t>
            </a:r>
            <a:endParaRPr lang="en-GB" dirty="0"/>
          </a:p>
        </p:txBody>
      </p:sp>
      <p:sp>
        <p:nvSpPr>
          <p:cNvPr id="6" name="Slide Number Placeholder 5"/>
          <p:cNvSpPr>
            <a:spLocks noGrp="1"/>
          </p:cNvSpPr>
          <p:nvPr>
            <p:ph type="sldNum" sz="quarter" idx="12"/>
          </p:nvPr>
        </p:nvSpPr>
        <p:spPr>
          <a:xfrm>
            <a:off x="8532440" y="4443958"/>
            <a:ext cx="1043608" cy="357188"/>
          </a:xfrm>
        </p:spPr>
        <p:txBody>
          <a:bodyPr/>
          <a:lstStyle>
            <a:lvl1pPr>
              <a:defRPr/>
            </a:lvl1pPr>
          </a:lstStyle>
          <a:p>
            <a:fld id="{F063797E-331D-4D94-9355-5C3F711D683E}" type="slidenum">
              <a:rPr lang="en-GB"/>
              <a:pPr/>
              <a:t>‹#›</a:t>
            </a:fld>
            <a:endParaRPr lang="en-GB" dirty="0"/>
          </a:p>
        </p:txBody>
      </p:sp>
    </p:spTree>
    <p:extLst>
      <p:ext uri="{BB962C8B-B14F-4D97-AF65-F5344CB8AC3E}">
        <p14:creationId xmlns:p14="http://schemas.microsoft.com/office/powerpoint/2010/main" val="253995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72642"/>
            <a:ext cx="7829550" cy="697706"/>
          </a:xfrm>
        </p:spPr>
        <p:txBody>
          <a:bodyPr/>
          <a:lstStyle>
            <a:lvl1pPr>
              <a:defRPr>
                <a:solidFill>
                  <a:srgbClr val="009EE0"/>
                </a:solidFill>
              </a:defRPr>
            </a:lvl1pPr>
          </a:lstStyle>
          <a:p>
            <a:r>
              <a:rPr lang="en-US"/>
              <a:t>Click to edit Master title style</a:t>
            </a:r>
            <a:endParaRPr lang="en-GB"/>
          </a:p>
        </p:txBody>
      </p:sp>
      <p:sp>
        <p:nvSpPr>
          <p:cNvPr id="3" name="Table Placeholder 2"/>
          <p:cNvSpPr>
            <a:spLocks noGrp="1"/>
          </p:cNvSpPr>
          <p:nvPr>
            <p:ph type="tbl" idx="1"/>
          </p:nvPr>
        </p:nvSpPr>
        <p:spPr>
          <a:xfrm>
            <a:off x="544513" y="1302544"/>
            <a:ext cx="7283450" cy="3562350"/>
          </a:xfrm>
        </p:spPr>
        <p:txBody>
          <a:bodyPr/>
          <a:lstStyle/>
          <a:p>
            <a:r>
              <a:rPr lang="en-US" dirty="0"/>
              <a:t>Click icon to add table</a:t>
            </a:r>
            <a:endParaRPr lang="en-GB" dirty="0"/>
          </a:p>
        </p:txBody>
      </p:sp>
      <p:sp>
        <p:nvSpPr>
          <p:cNvPr id="6" name="Slide Number Placeholder 5"/>
          <p:cNvSpPr>
            <a:spLocks noGrp="1"/>
          </p:cNvSpPr>
          <p:nvPr>
            <p:ph type="sldNum" sz="quarter" idx="12"/>
          </p:nvPr>
        </p:nvSpPr>
        <p:spPr>
          <a:xfrm>
            <a:off x="8532440" y="4443958"/>
            <a:ext cx="653156" cy="357188"/>
          </a:xfrm>
        </p:spPr>
        <p:txBody>
          <a:bodyPr/>
          <a:lstStyle>
            <a:lvl1pPr>
              <a:defRPr/>
            </a:lvl1pPr>
          </a:lstStyle>
          <a:p>
            <a:fld id="{3B91E758-9A4B-4596-877F-843915BA2BB0}" type="slidenum">
              <a:rPr lang="en-GB"/>
              <a:pPr/>
              <a:t>‹#›</a:t>
            </a:fld>
            <a:endParaRPr lang="en-GB" dirty="0"/>
          </a:p>
        </p:txBody>
      </p:sp>
    </p:spTree>
    <p:extLst>
      <p:ext uri="{BB962C8B-B14F-4D97-AF65-F5344CB8AC3E}">
        <p14:creationId xmlns:p14="http://schemas.microsoft.com/office/powerpoint/2010/main" val="174326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51520" y="87474"/>
            <a:ext cx="8229600" cy="864096"/>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269154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65746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0874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1041" y="876325"/>
            <a:ext cx="9147990" cy="0"/>
          </a:xfrm>
          <a:prstGeom prst="line">
            <a:avLst/>
          </a:prstGeom>
          <a:ln w="2540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098876"/>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7" r:id="rId3"/>
    <p:sldLayoutId id="2147483678" r:id="rId4"/>
    <p:sldLayoutId id="2147483690" r:id="rId5"/>
    <p:sldLayoutId id="2147483691" r:id="rId6"/>
    <p:sldLayoutId id="2147483692" r:id="rId7"/>
  </p:sldLayoutIdLst>
  <p:hf sldNum="0" hdr="0" ftr="0" dt="0"/>
  <p:txStyles>
    <p:titleStyle>
      <a:lvl1pPr algn="l" defTabSz="914400" rtl="0" eaLnBrk="1" latinLnBrk="0" hangingPunct="1">
        <a:spcBef>
          <a:spcPct val="0"/>
        </a:spcBef>
        <a:buNone/>
        <a:defRPr lang="en-GB" sz="2400" b="0" kern="1200" cap="all" baseline="0" dirty="0">
          <a:solidFill>
            <a:srgbClr val="009EE0"/>
          </a:solidFill>
          <a:latin typeface="Univers for BP" panose="020B0603020202020204" pitchFamily="34" charset="0"/>
          <a:ea typeface="+mj-ea"/>
          <a:cs typeface="+mj-cs"/>
        </a:defRPr>
      </a:lvl1pPr>
    </p:titleStyle>
    <p:bodyStyle>
      <a:lvl1pPr marL="268288" indent="-268288" algn="l" defTabSz="914400" rtl="0" eaLnBrk="1" latinLnBrk="0" hangingPunct="1">
        <a:spcBef>
          <a:spcPts val="1350"/>
        </a:spcBef>
        <a:buClr>
          <a:srgbClr val="99CC00"/>
        </a:buClr>
        <a:buFont typeface="Arial" panose="020B0604020202020204" pitchFamily="34" charset="0"/>
        <a:buChar char="•"/>
        <a:defRPr lang="en-US" sz="1800" b="0" kern="1200" dirty="0" smtClean="0">
          <a:solidFill>
            <a:srgbClr val="4D4D4D"/>
          </a:solidFill>
          <a:latin typeface="Univers for BP" panose="020B0603020202020204" pitchFamily="34" charset="0"/>
          <a:ea typeface="+mn-ea"/>
          <a:cs typeface="+mn-cs"/>
        </a:defRPr>
      </a:lvl1pPr>
      <a:lvl2pPr marL="714375" indent="-257175" algn="l" defTabSz="914400" rtl="0" eaLnBrk="1" latinLnBrk="0" hangingPunct="1">
        <a:spcBef>
          <a:spcPts val="1350"/>
        </a:spcBef>
        <a:buClr>
          <a:srgbClr val="99CC00"/>
        </a:buClr>
        <a:buFont typeface="Arial" panose="020B0604020202020204" pitchFamily="34" charset="0"/>
        <a:buChar char="•"/>
        <a:defRPr lang="en-US" sz="1600" b="0" kern="1200" dirty="0" smtClean="0">
          <a:solidFill>
            <a:srgbClr val="4D4D4D"/>
          </a:solidFill>
          <a:latin typeface="Univers for BP" panose="020B0603020202020204" pitchFamily="34" charset="0"/>
          <a:ea typeface="+mn-ea"/>
          <a:cs typeface="+mn-cs"/>
        </a:defRPr>
      </a:lvl2pPr>
      <a:lvl3pPr marL="1143000" indent="-228600" algn="l" defTabSz="914400" rtl="0" eaLnBrk="1" latinLnBrk="0" hangingPunct="1">
        <a:spcBef>
          <a:spcPts val="1350"/>
        </a:spcBef>
        <a:buFont typeface="Calibri" panose="020F0502020204030204" pitchFamily="34" charset="0"/>
        <a:buChar char="‒"/>
        <a:defRPr lang="en-US" sz="1600" b="0" kern="1200" dirty="0" smtClean="0">
          <a:solidFill>
            <a:srgbClr val="4D4D4D"/>
          </a:solidFill>
          <a:latin typeface="Univers for BP" panose="020B0603020202020204" pitchFamily="34" charset="0"/>
          <a:ea typeface="+mn-ea"/>
          <a:cs typeface="+mn-cs"/>
        </a:defRPr>
      </a:lvl3pPr>
      <a:lvl4pPr marL="1714500" indent="-342900" algn="l" defTabSz="914400" rtl="0" eaLnBrk="1" latinLnBrk="0" hangingPunct="1">
        <a:spcBef>
          <a:spcPts val="1350"/>
        </a:spcBef>
        <a:buFont typeface="Calibri" panose="020F0502020204030204" pitchFamily="34" charset="0"/>
        <a:buChar char="‒"/>
        <a:defRPr lang="en-US" sz="1600" b="0" kern="1200" dirty="0" smtClean="0">
          <a:solidFill>
            <a:srgbClr val="4D4D4D"/>
          </a:solidFill>
          <a:latin typeface="Univers for BP" panose="020B0603020202020204" pitchFamily="34" charset="0"/>
          <a:ea typeface="+mn-ea"/>
          <a:cs typeface="+mn-cs"/>
        </a:defRPr>
      </a:lvl4pPr>
      <a:lvl5pPr marL="2171700" indent="-342900" algn="l" defTabSz="914400" rtl="0" eaLnBrk="1" latinLnBrk="0" hangingPunct="1">
        <a:spcBef>
          <a:spcPts val="1350"/>
        </a:spcBef>
        <a:buFont typeface="Calibri" panose="020F0502020204030204" pitchFamily="34" charset="0"/>
        <a:buChar char="‒"/>
        <a:defRPr lang="en-GB" sz="1600" b="0" kern="1200" dirty="0" smtClean="0">
          <a:solidFill>
            <a:srgbClr val="4D4D4D"/>
          </a:solidFill>
          <a:latin typeface="Univers for BP"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12.wdp"/><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9.png"/><Relationship Id="rId4" Type="http://schemas.microsoft.com/office/2007/relationships/hdphoto" Target="../media/hdphoto13.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223886" y="853261"/>
            <a:ext cx="4959787" cy="1656184"/>
          </a:xfrm>
          <a:prstGeom prst="rect">
            <a:avLst/>
          </a:prstGeom>
          <a:noFill/>
        </p:spPr>
        <p:txBody>
          <a:bodyPr vert="horz" wrap="none" lIns="91440" tIns="45720" rIns="36000" bIns="45720" rtlCol="0" anchor="ctr">
            <a:normAutofit/>
          </a:bodyPr>
          <a:lstStyle>
            <a:lvl1pPr marL="0" indent="0" algn="l" defTabSz="914400" rtl="0" eaLnBrk="1" latinLnBrk="0" hangingPunct="1">
              <a:lnSpc>
                <a:spcPct val="90000"/>
              </a:lnSpc>
              <a:spcBef>
                <a:spcPct val="0"/>
              </a:spcBef>
              <a:buClr>
                <a:schemeClr val="bg1"/>
              </a:buClr>
              <a:buFontTx/>
              <a:buNone/>
              <a:defRPr lang="en-GB" sz="2400" b="0" kern="1200" noProof="0" dirty="0">
                <a:solidFill>
                  <a:srgbClr val="009EE0"/>
                </a:solidFill>
                <a:latin typeface="Univers for BP" panose="020B0603020202020204" pitchFamily="34" charset="0"/>
                <a:ea typeface="+mn-ea"/>
                <a:cs typeface="Arial" pitchFamily="34" charset="0"/>
              </a:defRPr>
            </a:lvl1pPr>
            <a:lvl2pPr marL="714375" indent="-257175" algn="l" defTabSz="914400" rtl="0" eaLnBrk="1" latinLnBrk="0" hangingPunct="1">
              <a:spcBef>
                <a:spcPts val="1350"/>
              </a:spcBef>
              <a:buFont typeface="Arial" panose="020B0604020202020204" pitchFamily="34" charset="0"/>
              <a:buChar char="•"/>
              <a:defRPr lang="en-US" sz="1800" b="1" kern="1200" dirty="0" smtClean="0">
                <a:solidFill>
                  <a:srgbClr val="666666"/>
                </a:solidFill>
                <a:latin typeface="Univers for BP Light" panose="020B0403020202020204" pitchFamily="34" charset="0"/>
                <a:ea typeface="+mn-ea"/>
                <a:cs typeface="+mn-cs"/>
              </a:defRPr>
            </a:lvl2pPr>
            <a:lvl3pPr marL="1143000" indent="-2286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3pPr>
            <a:lvl4pPr marL="1714500" indent="-3429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4pPr>
            <a:lvl5pPr marL="2171700" indent="-342900" algn="l" defTabSz="914400" rtl="0" eaLnBrk="1" latinLnBrk="0" hangingPunct="1">
              <a:spcBef>
                <a:spcPts val="1350"/>
              </a:spcBef>
              <a:buFont typeface="Calibri" panose="020F0502020204030204" pitchFamily="34" charset="0"/>
              <a:buChar char="‒"/>
              <a:defRPr lang="en-GB" sz="1800" b="0" kern="1200" dirty="0" smtClean="0">
                <a:solidFill>
                  <a:srgbClr val="666666"/>
                </a:solidFill>
                <a:latin typeface="Univers for BP Light" panose="020B04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AutoNum type="arabicParenR"/>
            </a:pPr>
            <a:r>
              <a:rPr lang="en-SG" b="1" cap="small" dirty="0"/>
              <a:t>1) USING YOUR VISITOR</a:t>
            </a:r>
          </a:p>
          <a:p>
            <a:pPr marL="457200" indent="-457200">
              <a:buAutoNum type="arabicParenR"/>
            </a:pPr>
            <a:r>
              <a:rPr lang="en-SG" b="1" cap="small" dirty="0"/>
              <a:t>MANAGEMENT EMPLOYEE</a:t>
            </a:r>
          </a:p>
          <a:p>
            <a:r>
              <a:rPr lang="en-SG" b="1" cap="small" dirty="0"/>
              <a:t>       DASHBOARD</a:t>
            </a:r>
          </a:p>
        </p:txBody>
      </p:sp>
      <p:sp>
        <p:nvSpPr>
          <p:cNvPr id="5" name="Title 1"/>
          <p:cNvSpPr txBox="1">
            <a:spLocks/>
          </p:cNvSpPr>
          <p:nvPr/>
        </p:nvSpPr>
        <p:spPr bwMode="auto">
          <a:xfrm>
            <a:off x="506952" y="3884538"/>
            <a:ext cx="2808312"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FF6600"/>
                </a:solidFill>
                <a:latin typeface="+mn-lt"/>
              </a:rPr>
              <a:t>Easier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6" name="Title 1"/>
          <p:cNvSpPr txBox="1">
            <a:spLocks/>
          </p:cNvSpPr>
          <p:nvPr/>
        </p:nvSpPr>
        <p:spPr bwMode="auto">
          <a:xfrm>
            <a:off x="2744970" y="3884538"/>
            <a:ext cx="3083768"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900"/>
                </a:solidFill>
                <a:latin typeface="+mn-lt"/>
              </a:rPr>
              <a:t>Simpler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7" name="Title 1"/>
          <p:cNvSpPr txBox="1">
            <a:spLocks/>
          </p:cNvSpPr>
          <p:nvPr/>
        </p:nvSpPr>
        <p:spPr bwMode="auto">
          <a:xfrm>
            <a:off x="5365986" y="3884538"/>
            <a:ext cx="2943944"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EE0"/>
                </a:solidFill>
                <a:latin typeface="+mn-lt"/>
              </a:rPr>
              <a:t>Smarter</a:t>
            </a:r>
          </a:p>
        </p:txBody>
      </p:sp>
      <p:pic>
        <p:nvPicPr>
          <p:cNvPr id="8" name="Picture 8" descr="A close up of a device&#10;&#10;Description generated with high confidence">
            <a:extLst>
              <a:ext uri="{FF2B5EF4-FFF2-40B4-BE49-F238E27FC236}">
                <a16:creationId xmlns:a16="http://schemas.microsoft.com/office/drawing/2014/main" id="{A9749518-37CE-47FE-9A5C-FB8FC762D93A}"/>
              </a:ext>
            </a:extLst>
          </p:cNvPr>
          <p:cNvPicPr>
            <a:picLocks noChangeAspect="1"/>
          </p:cNvPicPr>
          <p:nvPr/>
        </p:nvPicPr>
        <p:blipFill>
          <a:blip r:embed="rId2"/>
          <a:stretch>
            <a:fillRect/>
          </a:stretch>
        </p:blipFill>
        <p:spPr>
          <a:xfrm>
            <a:off x="5960853" y="325995"/>
            <a:ext cx="2743200" cy="2852491"/>
          </a:xfrm>
          <a:prstGeom prst="rect">
            <a:avLst/>
          </a:prstGeom>
        </p:spPr>
      </p:pic>
      <p:pic>
        <p:nvPicPr>
          <p:cNvPr id="9" name="Picture 8" descr="logo_0004_green_7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11" y="375840"/>
            <a:ext cx="1970003" cy="306350"/>
          </a:xfrm>
          <a:prstGeom prst="rect">
            <a:avLst/>
          </a:prstGeom>
        </p:spPr>
      </p:pic>
      <p:pic>
        <p:nvPicPr>
          <p:cNvPr id="10" name="Picture 9" descr="Qr code&#10;&#10;Description automatically generated with low confidence">
            <a:extLst>
              <a:ext uri="{FF2B5EF4-FFF2-40B4-BE49-F238E27FC236}">
                <a16:creationId xmlns:a16="http://schemas.microsoft.com/office/drawing/2014/main" id="{978FB895-1E35-42EF-B988-74B97DA94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8918" y="889254"/>
            <a:ext cx="990124" cy="1584198"/>
          </a:xfrm>
          <a:prstGeom prst="rect">
            <a:avLst/>
          </a:prstGeom>
        </p:spPr>
      </p:pic>
      <p:pic>
        <p:nvPicPr>
          <p:cNvPr id="2" name="Picture 1" descr="Qr code&#10;&#10;Description automatically generated">
            <a:extLst>
              <a:ext uri="{FF2B5EF4-FFF2-40B4-BE49-F238E27FC236}">
                <a16:creationId xmlns:a16="http://schemas.microsoft.com/office/drawing/2014/main" id="{78AC1530-A8D0-BD07-E50E-54F224456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4489" y="816429"/>
            <a:ext cx="1065071" cy="1704114"/>
          </a:xfrm>
          <a:prstGeom prst="rect">
            <a:avLst/>
          </a:prstGeom>
          <a:ln>
            <a:solidFill>
              <a:schemeClr val="bg1"/>
            </a:solidFill>
          </a:ln>
        </p:spPr>
      </p:pic>
    </p:spTree>
    <p:extLst>
      <p:ext uri="{BB962C8B-B14F-4D97-AF65-F5344CB8AC3E}">
        <p14:creationId xmlns:p14="http://schemas.microsoft.com/office/powerpoint/2010/main" val="414150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43FCC1D-E896-41F1-B94A-2FDC0A8AC5B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1833" t="12834" b="57414"/>
          <a:stretch/>
        </p:blipFill>
        <p:spPr>
          <a:xfrm>
            <a:off x="744919" y="2031363"/>
            <a:ext cx="7926641" cy="1183264"/>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FM:EMPLOYEE DASHBOARD</a:t>
            </a:r>
          </a:p>
        </p:txBody>
      </p:sp>
      <p:sp>
        <p:nvSpPr>
          <p:cNvPr id="9" name="Callout: Line 8">
            <a:extLst>
              <a:ext uri="{FF2B5EF4-FFF2-40B4-BE49-F238E27FC236}">
                <a16:creationId xmlns:a16="http://schemas.microsoft.com/office/drawing/2014/main" id="{3D41B427-CB34-4A77-A5F3-B053788CDB59}"/>
              </a:ext>
            </a:extLst>
          </p:cNvPr>
          <p:cNvSpPr/>
          <p:nvPr/>
        </p:nvSpPr>
        <p:spPr>
          <a:xfrm>
            <a:off x="304800" y="1126492"/>
            <a:ext cx="1090353" cy="807295"/>
          </a:xfrm>
          <a:prstGeom prst="borderCallout1">
            <a:avLst>
              <a:gd name="adj1" fmla="val 98132"/>
              <a:gd name="adj2" fmla="val 87732"/>
              <a:gd name="adj3" fmla="val 147437"/>
              <a:gd name="adj4" fmla="val 129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View all currently booked visits you’ve added</a:t>
            </a:r>
          </a:p>
        </p:txBody>
      </p:sp>
      <p:sp>
        <p:nvSpPr>
          <p:cNvPr id="10" name="Callout: Line 9">
            <a:extLst>
              <a:ext uri="{FF2B5EF4-FFF2-40B4-BE49-F238E27FC236}">
                <a16:creationId xmlns:a16="http://schemas.microsoft.com/office/drawing/2014/main" id="{FE8BFF3B-F8E2-4079-B990-A55D52E242C0}"/>
              </a:ext>
            </a:extLst>
          </p:cNvPr>
          <p:cNvSpPr/>
          <p:nvPr/>
        </p:nvSpPr>
        <p:spPr>
          <a:xfrm>
            <a:off x="6151456" y="1247126"/>
            <a:ext cx="1127051" cy="657469"/>
          </a:xfrm>
          <a:prstGeom prst="borderCallout1">
            <a:avLst>
              <a:gd name="adj1" fmla="val 99836"/>
              <a:gd name="adj2" fmla="val 20412"/>
              <a:gd name="adj3" fmla="val 138532"/>
              <a:gd name="adj4" fmla="val 61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Search for a visitor already booked</a:t>
            </a:r>
          </a:p>
        </p:txBody>
      </p:sp>
      <p:sp>
        <p:nvSpPr>
          <p:cNvPr id="11" name="Callout: Line 10">
            <a:extLst>
              <a:ext uri="{FF2B5EF4-FFF2-40B4-BE49-F238E27FC236}">
                <a16:creationId xmlns:a16="http://schemas.microsoft.com/office/drawing/2014/main" id="{A88AA2FE-7403-4BC5-BB16-AFEB9389971C}"/>
              </a:ext>
            </a:extLst>
          </p:cNvPr>
          <p:cNvSpPr/>
          <p:nvPr/>
        </p:nvSpPr>
        <p:spPr>
          <a:xfrm>
            <a:off x="5694256" y="3756659"/>
            <a:ext cx="914400" cy="494767"/>
          </a:xfrm>
          <a:prstGeom prst="borderCallout1">
            <a:avLst>
              <a:gd name="adj1" fmla="val -5222"/>
              <a:gd name="adj2" fmla="val 50157"/>
              <a:gd name="adj3" fmla="val -139614"/>
              <a:gd name="adj4" fmla="val 1257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View visit details</a:t>
            </a:r>
          </a:p>
        </p:txBody>
      </p:sp>
      <p:sp>
        <p:nvSpPr>
          <p:cNvPr id="12" name="Callout: Line 11">
            <a:extLst>
              <a:ext uri="{FF2B5EF4-FFF2-40B4-BE49-F238E27FC236}">
                <a16:creationId xmlns:a16="http://schemas.microsoft.com/office/drawing/2014/main" id="{1F0403E0-2F56-4338-8AB4-F1CF121F7C70}"/>
              </a:ext>
            </a:extLst>
          </p:cNvPr>
          <p:cNvSpPr/>
          <p:nvPr/>
        </p:nvSpPr>
        <p:spPr>
          <a:xfrm>
            <a:off x="6608656" y="3756659"/>
            <a:ext cx="914401" cy="494767"/>
          </a:xfrm>
          <a:prstGeom prst="borderCallout1">
            <a:avLst>
              <a:gd name="adj1" fmla="val -5222"/>
              <a:gd name="adj2" fmla="val 50157"/>
              <a:gd name="adj3" fmla="val -137902"/>
              <a:gd name="adj4" fmla="val 613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Edit visit details</a:t>
            </a:r>
          </a:p>
        </p:txBody>
      </p:sp>
      <p:sp>
        <p:nvSpPr>
          <p:cNvPr id="13" name="Callout: Line 12">
            <a:extLst>
              <a:ext uri="{FF2B5EF4-FFF2-40B4-BE49-F238E27FC236}">
                <a16:creationId xmlns:a16="http://schemas.microsoft.com/office/drawing/2014/main" id="{3DB7F5DA-E0A8-49EF-AF27-D2FFAD488B72}"/>
              </a:ext>
            </a:extLst>
          </p:cNvPr>
          <p:cNvSpPr/>
          <p:nvPr/>
        </p:nvSpPr>
        <p:spPr>
          <a:xfrm>
            <a:off x="7523056" y="3756658"/>
            <a:ext cx="828464" cy="494767"/>
          </a:xfrm>
          <a:prstGeom prst="borderCallout1">
            <a:avLst>
              <a:gd name="adj1" fmla="val -1990"/>
              <a:gd name="adj2" fmla="val 42856"/>
              <a:gd name="adj3" fmla="val -145937"/>
              <a:gd name="adj4" fmla="val -54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Cancel visit</a:t>
            </a:r>
          </a:p>
        </p:txBody>
      </p:sp>
      <p:sp>
        <p:nvSpPr>
          <p:cNvPr id="14" name="Callout: Line 13">
            <a:extLst>
              <a:ext uri="{FF2B5EF4-FFF2-40B4-BE49-F238E27FC236}">
                <a16:creationId xmlns:a16="http://schemas.microsoft.com/office/drawing/2014/main" id="{8A5278C3-5FE1-4C46-AA68-B89D231E27C2}"/>
              </a:ext>
            </a:extLst>
          </p:cNvPr>
          <p:cNvSpPr/>
          <p:nvPr/>
        </p:nvSpPr>
        <p:spPr>
          <a:xfrm>
            <a:off x="7417647" y="1247126"/>
            <a:ext cx="1253913" cy="716984"/>
          </a:xfrm>
          <a:prstGeom prst="borderCallout1">
            <a:avLst>
              <a:gd name="adj1" fmla="val 102154"/>
              <a:gd name="adj2" fmla="val 2833"/>
              <a:gd name="adj3" fmla="val 151281"/>
              <a:gd name="adj4" fmla="val -337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You can export your visitor bookings to either PDF or CSV</a:t>
            </a:r>
          </a:p>
        </p:txBody>
      </p:sp>
      <p:sp>
        <p:nvSpPr>
          <p:cNvPr id="3" name="Rectangle 2">
            <a:extLst>
              <a:ext uri="{FF2B5EF4-FFF2-40B4-BE49-F238E27FC236}">
                <a16:creationId xmlns:a16="http://schemas.microsoft.com/office/drawing/2014/main" id="{C2D48D94-CC90-9919-319F-D08F8ACD1EF8}"/>
              </a:ext>
            </a:extLst>
          </p:cNvPr>
          <p:cNvSpPr/>
          <p:nvPr/>
        </p:nvSpPr>
        <p:spPr>
          <a:xfrm>
            <a:off x="792480" y="2926080"/>
            <a:ext cx="1010194" cy="1110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8639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24086EB-7B39-A6AB-2A8F-317B56CAF87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43840" y="1530139"/>
            <a:ext cx="8286336" cy="3389032"/>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a:t>FM:SYSTEMS </a:t>
            </a:r>
            <a:r>
              <a:rPr lang="en-ZA" sz="2000" dirty="0"/>
              <a:t>EMPLOYEE DASHBOARD</a:t>
            </a:r>
          </a:p>
        </p:txBody>
      </p:sp>
      <p:sp>
        <p:nvSpPr>
          <p:cNvPr id="9" name="Callout: Line 8">
            <a:extLst>
              <a:ext uri="{FF2B5EF4-FFF2-40B4-BE49-F238E27FC236}">
                <a16:creationId xmlns:a16="http://schemas.microsoft.com/office/drawing/2014/main" id="{3D41B427-CB34-4A77-A5F3-B053788CDB59}"/>
              </a:ext>
            </a:extLst>
          </p:cNvPr>
          <p:cNvSpPr/>
          <p:nvPr/>
        </p:nvSpPr>
        <p:spPr>
          <a:xfrm>
            <a:off x="304800" y="1126492"/>
            <a:ext cx="2293620" cy="807295"/>
          </a:xfrm>
          <a:prstGeom prst="borderCallout1">
            <a:avLst>
              <a:gd name="adj1" fmla="val 103795"/>
              <a:gd name="adj2" fmla="val 58828"/>
              <a:gd name="adj3" fmla="val 164427"/>
              <a:gd name="adj4" fmla="val 482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Digital Access card is shown to the kiosk at reception, this allows for a quicker check in process</a:t>
            </a:r>
          </a:p>
        </p:txBody>
      </p:sp>
    </p:spTree>
    <p:extLst>
      <p:ext uri="{BB962C8B-B14F-4D97-AF65-F5344CB8AC3E}">
        <p14:creationId xmlns:p14="http://schemas.microsoft.com/office/powerpoint/2010/main" val="151175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AF9E611-82AF-E5DD-A75F-146D7205F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35" y="1292595"/>
            <a:ext cx="8336391" cy="2891862"/>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a:t>FM:SYSTEMS </a:t>
            </a:r>
            <a:r>
              <a:rPr lang="en-ZA" sz="2000" dirty="0"/>
              <a:t>EMPLOYEE DASHBOARD</a:t>
            </a:r>
          </a:p>
        </p:txBody>
      </p:sp>
      <p:sp>
        <p:nvSpPr>
          <p:cNvPr id="9" name="Callout: Line 8">
            <a:extLst>
              <a:ext uri="{FF2B5EF4-FFF2-40B4-BE49-F238E27FC236}">
                <a16:creationId xmlns:a16="http://schemas.microsoft.com/office/drawing/2014/main" id="{3D41B427-CB34-4A77-A5F3-B053788CDB59}"/>
              </a:ext>
            </a:extLst>
          </p:cNvPr>
          <p:cNvSpPr/>
          <p:nvPr/>
        </p:nvSpPr>
        <p:spPr>
          <a:xfrm>
            <a:off x="304800" y="1126492"/>
            <a:ext cx="2293620" cy="807295"/>
          </a:xfrm>
          <a:prstGeom prst="borderCallout1">
            <a:avLst>
              <a:gd name="adj1" fmla="val 103795"/>
              <a:gd name="adj2" fmla="val 58828"/>
              <a:gd name="adj3" fmla="val 185923"/>
              <a:gd name="adj4" fmla="val 374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Under deliveries, you are able to view all of the deliveries assigned to as well as the status. </a:t>
            </a:r>
          </a:p>
        </p:txBody>
      </p:sp>
    </p:spTree>
    <p:extLst>
      <p:ext uri="{BB962C8B-B14F-4D97-AF65-F5344CB8AC3E}">
        <p14:creationId xmlns:p14="http://schemas.microsoft.com/office/powerpoint/2010/main" val="321848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217536" y="1081861"/>
            <a:ext cx="6005464" cy="1656184"/>
          </a:xfrm>
          <a:prstGeom prst="rect">
            <a:avLst/>
          </a:prstGeom>
          <a:noFill/>
        </p:spPr>
        <p:txBody>
          <a:bodyPr vert="horz" wrap="none" lIns="91440" tIns="45720" rIns="36000" bIns="45720" rtlCol="0" anchor="ctr">
            <a:normAutofit/>
          </a:bodyPr>
          <a:lstStyle>
            <a:lvl1pPr marL="0" indent="0" algn="l" defTabSz="914400" rtl="0" eaLnBrk="1" latinLnBrk="0" hangingPunct="1">
              <a:lnSpc>
                <a:spcPct val="90000"/>
              </a:lnSpc>
              <a:spcBef>
                <a:spcPct val="0"/>
              </a:spcBef>
              <a:buClr>
                <a:schemeClr val="bg1"/>
              </a:buClr>
              <a:buFontTx/>
              <a:buNone/>
              <a:defRPr lang="en-GB" sz="2400" b="0" kern="1200" noProof="0" dirty="0">
                <a:solidFill>
                  <a:srgbClr val="009EE0"/>
                </a:solidFill>
                <a:latin typeface="Univers for BP" panose="020B0603020202020204" pitchFamily="34" charset="0"/>
                <a:ea typeface="+mn-ea"/>
                <a:cs typeface="Arial" pitchFamily="34" charset="0"/>
              </a:defRPr>
            </a:lvl1pPr>
            <a:lvl2pPr marL="714375" indent="-257175" algn="l" defTabSz="914400" rtl="0" eaLnBrk="1" latinLnBrk="0" hangingPunct="1">
              <a:spcBef>
                <a:spcPts val="1350"/>
              </a:spcBef>
              <a:buFont typeface="Arial" panose="020B0604020202020204" pitchFamily="34" charset="0"/>
              <a:buChar char="•"/>
              <a:defRPr lang="en-US" sz="1800" b="1" kern="1200" dirty="0" smtClean="0">
                <a:solidFill>
                  <a:srgbClr val="666666"/>
                </a:solidFill>
                <a:latin typeface="Univers for BP Light" panose="020B0403020202020204" pitchFamily="34" charset="0"/>
                <a:ea typeface="+mn-ea"/>
                <a:cs typeface="+mn-cs"/>
              </a:defRPr>
            </a:lvl2pPr>
            <a:lvl3pPr marL="1143000" indent="-2286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3pPr>
            <a:lvl4pPr marL="1714500" indent="-3429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4pPr>
            <a:lvl5pPr marL="2171700" indent="-342900" algn="l" defTabSz="914400" rtl="0" eaLnBrk="1" latinLnBrk="0" hangingPunct="1">
              <a:spcBef>
                <a:spcPts val="1350"/>
              </a:spcBef>
              <a:buFont typeface="Calibri" panose="020F0502020204030204" pitchFamily="34" charset="0"/>
              <a:buChar char="‒"/>
              <a:defRPr lang="en-GB" sz="1800" b="0" kern="1200" dirty="0" smtClean="0">
                <a:solidFill>
                  <a:srgbClr val="666666"/>
                </a:solidFill>
                <a:latin typeface="Univers for BP Light" panose="020B04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AutoNum type="arabicParenR"/>
            </a:pPr>
            <a:r>
              <a:rPr lang="en-SG" b="1" cap="small" dirty="0">
                <a:solidFill>
                  <a:schemeClr val="tx1"/>
                </a:solidFill>
              </a:rPr>
              <a:t>USING THE FM:SYSTEMS VACCINATION </a:t>
            </a:r>
          </a:p>
          <a:p>
            <a:pPr marL="457200" indent="-457200">
              <a:buAutoNum type="arabicParenR"/>
            </a:pPr>
            <a:r>
              <a:rPr lang="en-SG" b="1" cap="small" dirty="0">
                <a:solidFill>
                  <a:schemeClr val="tx1"/>
                </a:solidFill>
              </a:rPr>
              <a:t>CONFIRMATION SYSTEM</a:t>
            </a:r>
          </a:p>
        </p:txBody>
      </p:sp>
      <p:sp>
        <p:nvSpPr>
          <p:cNvPr id="5" name="Title 1"/>
          <p:cNvSpPr txBox="1">
            <a:spLocks/>
          </p:cNvSpPr>
          <p:nvPr/>
        </p:nvSpPr>
        <p:spPr bwMode="auto">
          <a:xfrm>
            <a:off x="506952" y="3363838"/>
            <a:ext cx="2808312"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FF6600"/>
                </a:solidFill>
                <a:latin typeface="+mn-lt"/>
              </a:rPr>
              <a:t>Easier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6" name="Title 1"/>
          <p:cNvSpPr txBox="1">
            <a:spLocks/>
          </p:cNvSpPr>
          <p:nvPr/>
        </p:nvSpPr>
        <p:spPr bwMode="auto">
          <a:xfrm>
            <a:off x="2744970" y="3363838"/>
            <a:ext cx="3083768"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900"/>
                </a:solidFill>
                <a:latin typeface="+mn-lt"/>
              </a:rPr>
              <a:t>Simpler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7" name="Title 1"/>
          <p:cNvSpPr txBox="1">
            <a:spLocks/>
          </p:cNvSpPr>
          <p:nvPr/>
        </p:nvSpPr>
        <p:spPr bwMode="auto">
          <a:xfrm>
            <a:off x="5365986" y="3363838"/>
            <a:ext cx="2943944"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EE0"/>
                </a:solidFill>
                <a:latin typeface="+mn-lt"/>
              </a:rPr>
              <a:t>Smarter</a:t>
            </a:r>
          </a:p>
        </p:txBody>
      </p:sp>
      <p:pic>
        <p:nvPicPr>
          <p:cNvPr id="9" name="Picture 8" descr="logo_0004_green_72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11" y="375840"/>
            <a:ext cx="1970003" cy="306350"/>
          </a:xfrm>
          <a:prstGeom prst="rect">
            <a:avLst/>
          </a:prstGeom>
        </p:spPr>
      </p:pic>
    </p:spTree>
    <p:extLst>
      <p:ext uri="{BB962C8B-B14F-4D97-AF65-F5344CB8AC3E}">
        <p14:creationId xmlns:p14="http://schemas.microsoft.com/office/powerpoint/2010/main" val="266627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solidFill>
                  <a:schemeClr val="tx1"/>
                </a:solidFill>
              </a:rPr>
              <a:t>how the FM: SYSTEMS VACCINATION CONFIRMATION SYSTEM WORKS</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GB" dirty="0">
                <a:solidFill>
                  <a:schemeClr val="tx1"/>
                </a:solidFill>
              </a:rPr>
              <a:t>Employees will be requested to provide proof of vaccination status or negative PCR test to be granted access to the building.</a:t>
            </a:r>
          </a:p>
          <a:p>
            <a:pPr marL="267970" indent="-267970"/>
            <a:r>
              <a:rPr lang="en-GB" dirty="0">
                <a:solidFill>
                  <a:schemeClr val="tx1"/>
                </a:solidFill>
              </a:rPr>
              <a:t>Administrators will be able to approve or deny the proof provided, along with a reason</a:t>
            </a:r>
          </a:p>
          <a:p>
            <a:pPr marL="267970" indent="-267970"/>
            <a:r>
              <a:rPr lang="en-GB" dirty="0">
                <a:solidFill>
                  <a:schemeClr val="tx1"/>
                </a:solidFill>
              </a:rPr>
              <a:t>Employees at specific locations will be redirected to the vaccination page via a pop up reminder </a:t>
            </a:r>
          </a:p>
          <a:p>
            <a:pPr marL="267970" indent="-267970"/>
            <a:r>
              <a:rPr lang="en-GB" dirty="0">
                <a:solidFill>
                  <a:schemeClr val="tx1"/>
                </a:solidFill>
              </a:rPr>
              <a:t>Employees will select their vaccination status from a pre-populated list, and follow the prompts thereafter</a:t>
            </a:r>
          </a:p>
          <a:p>
            <a:pPr marL="267970" indent="-267970"/>
            <a:endParaRPr lang="en-GB" dirty="0">
              <a:solidFill>
                <a:schemeClr val="tx1"/>
              </a:solidFill>
            </a:endParaRPr>
          </a:p>
          <a:p>
            <a:pPr marL="267970" indent="-267970"/>
            <a:endParaRPr lang="en-GB" dirty="0">
              <a:solidFill>
                <a:schemeClr val="tx1"/>
              </a:solidFill>
            </a:endParaRPr>
          </a:p>
          <a:p>
            <a:pPr marL="267970" indent="-267970"/>
            <a:endParaRPr lang="en-ZA" dirty="0">
              <a:solidFill>
                <a:schemeClr val="tx1"/>
              </a:solidFill>
            </a:endParaRPr>
          </a:p>
        </p:txBody>
      </p:sp>
    </p:spTree>
    <p:extLst>
      <p:ext uri="{BB962C8B-B14F-4D97-AF65-F5344CB8AC3E}">
        <p14:creationId xmlns:p14="http://schemas.microsoft.com/office/powerpoint/2010/main" val="77651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A06EF4F-3BC0-4CF3-904D-9ABDEB961B8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10794"/>
          <a:stretch/>
        </p:blipFill>
        <p:spPr>
          <a:xfrm>
            <a:off x="3673808" y="2246811"/>
            <a:ext cx="4953087" cy="2711405"/>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Employee dashboard landing page</a:t>
            </a:r>
          </a:p>
        </p:txBody>
      </p:sp>
      <p:sp>
        <p:nvSpPr>
          <p:cNvPr id="12" name="Callout: Line 11">
            <a:extLst>
              <a:ext uri="{FF2B5EF4-FFF2-40B4-BE49-F238E27FC236}">
                <a16:creationId xmlns:a16="http://schemas.microsoft.com/office/drawing/2014/main" id="{919CEB9D-3866-4A93-A01A-7145EFB7ABF3}"/>
              </a:ext>
            </a:extLst>
          </p:cNvPr>
          <p:cNvSpPr/>
          <p:nvPr/>
        </p:nvSpPr>
        <p:spPr>
          <a:xfrm>
            <a:off x="394080" y="1188680"/>
            <a:ext cx="1307588" cy="1463792"/>
          </a:xfrm>
          <a:prstGeom prst="borderCallout1">
            <a:avLst>
              <a:gd name="adj1" fmla="val 98245"/>
              <a:gd name="adj2" fmla="val 60452"/>
              <a:gd name="adj3" fmla="val 22781"/>
              <a:gd name="adj4" fmla="val 19197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latin typeface="Univers for BP Light" panose="020B0403020202020204" pitchFamily="34" charset="0"/>
              </a:rPr>
              <a:t>Once employees login to their dashboard a pop up will appear requesting they submit their vaccination status answer.</a:t>
            </a:r>
            <a:endParaRPr lang="en-ZA" sz="700" dirty="0">
              <a:latin typeface="Univers for BP Light" panose="020B0403020202020204" pitchFamily="34" charset="0"/>
            </a:endParaRPr>
          </a:p>
        </p:txBody>
      </p:sp>
      <p:sp>
        <p:nvSpPr>
          <p:cNvPr id="16" name="Callout: Line 15">
            <a:extLst>
              <a:ext uri="{FF2B5EF4-FFF2-40B4-BE49-F238E27FC236}">
                <a16:creationId xmlns:a16="http://schemas.microsoft.com/office/drawing/2014/main" id="{E61E0925-4AC3-4879-8F1A-92E9AFBD56D2}"/>
              </a:ext>
            </a:extLst>
          </p:cNvPr>
          <p:cNvSpPr/>
          <p:nvPr/>
        </p:nvSpPr>
        <p:spPr>
          <a:xfrm>
            <a:off x="1501247" y="3276457"/>
            <a:ext cx="1186491" cy="829300"/>
          </a:xfrm>
          <a:prstGeom prst="borderCallout1">
            <a:avLst>
              <a:gd name="adj1" fmla="val -40413"/>
              <a:gd name="adj2" fmla="val 198457"/>
              <a:gd name="adj3" fmla="val 89742"/>
              <a:gd name="adj4" fmla="val 342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Employees will be automatically redirected to the Vaccine Questionnaire tab</a:t>
            </a:r>
          </a:p>
        </p:txBody>
      </p:sp>
      <p:sp>
        <p:nvSpPr>
          <p:cNvPr id="19" name="Callout: Line 18">
            <a:extLst>
              <a:ext uri="{FF2B5EF4-FFF2-40B4-BE49-F238E27FC236}">
                <a16:creationId xmlns:a16="http://schemas.microsoft.com/office/drawing/2014/main" id="{52C248AC-84EE-4BCF-BAF9-35F4BD1B08FB}"/>
              </a:ext>
            </a:extLst>
          </p:cNvPr>
          <p:cNvSpPr/>
          <p:nvPr/>
        </p:nvSpPr>
        <p:spPr>
          <a:xfrm>
            <a:off x="7442201" y="1596401"/>
            <a:ext cx="1499326" cy="829299"/>
          </a:xfrm>
          <a:prstGeom prst="borderCallout1">
            <a:avLst>
              <a:gd name="adj1" fmla="val 80460"/>
              <a:gd name="adj2" fmla="val 99846"/>
              <a:gd name="adj3" fmla="val 140874"/>
              <a:gd name="adj4" fmla="val -708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Employees will be able to select their answer rom the drop down available. Additional steps will be required depending on the employee’s selection</a:t>
            </a:r>
          </a:p>
        </p:txBody>
      </p:sp>
      <p:pic>
        <p:nvPicPr>
          <p:cNvPr id="6" name="Picture 5">
            <a:extLst>
              <a:ext uri="{FF2B5EF4-FFF2-40B4-BE49-F238E27FC236}">
                <a16:creationId xmlns:a16="http://schemas.microsoft.com/office/drawing/2014/main" id="{2B17A354-7EA9-496C-8BFD-1F68012E2F1A}"/>
              </a:ext>
            </a:extLst>
          </p:cNvPr>
          <p:cNvPicPr>
            <a:picLocks noChangeAspect="1"/>
          </p:cNvPicPr>
          <p:nvPr/>
        </p:nvPicPr>
        <p:blipFill>
          <a:blip r:embed="rId4"/>
          <a:stretch>
            <a:fillRect/>
          </a:stretch>
        </p:blipFill>
        <p:spPr>
          <a:xfrm>
            <a:off x="1961496" y="1037745"/>
            <a:ext cx="3144210" cy="829299"/>
          </a:xfrm>
          <a:prstGeom prst="rect">
            <a:avLst/>
          </a:prstGeom>
        </p:spPr>
      </p:pic>
    </p:spTree>
    <p:extLst>
      <p:ext uri="{BB962C8B-B14F-4D97-AF65-F5344CB8AC3E}">
        <p14:creationId xmlns:p14="http://schemas.microsoft.com/office/powerpoint/2010/main" val="314546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665A72-1151-4619-9BD0-EB1A649C548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00650" y="1076023"/>
            <a:ext cx="3025121" cy="2554121"/>
          </a:xfrm>
          <a:prstGeom prst="rect">
            <a:avLst/>
          </a:prstGeom>
        </p:spPr>
      </p:pic>
      <p:pic>
        <p:nvPicPr>
          <p:cNvPr id="10" name="Picture 9">
            <a:extLst>
              <a:ext uri="{FF2B5EF4-FFF2-40B4-BE49-F238E27FC236}">
                <a16:creationId xmlns:a16="http://schemas.microsoft.com/office/drawing/2014/main" id="{9D780253-8710-4F99-8A1A-37CBA2D064E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21329" y="1066448"/>
            <a:ext cx="4425373" cy="2597501"/>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answer selection and upload</a:t>
            </a:r>
          </a:p>
        </p:txBody>
      </p:sp>
      <p:sp>
        <p:nvSpPr>
          <p:cNvPr id="14" name="Callout: Line 13">
            <a:extLst>
              <a:ext uri="{FF2B5EF4-FFF2-40B4-BE49-F238E27FC236}">
                <a16:creationId xmlns:a16="http://schemas.microsoft.com/office/drawing/2014/main" id="{989D6C87-EF83-4095-9661-C3B95B4714BC}"/>
              </a:ext>
            </a:extLst>
          </p:cNvPr>
          <p:cNvSpPr/>
          <p:nvPr/>
        </p:nvSpPr>
        <p:spPr>
          <a:xfrm>
            <a:off x="5357630" y="3866802"/>
            <a:ext cx="1585279" cy="716709"/>
          </a:xfrm>
          <a:prstGeom prst="borderCallout1">
            <a:avLst>
              <a:gd name="adj1" fmla="val 33983"/>
              <a:gd name="adj2" fmla="val 99846"/>
              <a:gd name="adj3" fmla="val -52295"/>
              <a:gd name="adj4" fmla="val 12523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Employees can review their upload or captured photo before recapturing or submitting</a:t>
            </a:r>
          </a:p>
        </p:txBody>
      </p:sp>
      <p:sp>
        <p:nvSpPr>
          <p:cNvPr id="12" name="Callout: Line 11">
            <a:extLst>
              <a:ext uri="{FF2B5EF4-FFF2-40B4-BE49-F238E27FC236}">
                <a16:creationId xmlns:a16="http://schemas.microsoft.com/office/drawing/2014/main" id="{919CEB9D-3866-4A93-A01A-7145EFB7ABF3}"/>
              </a:ext>
            </a:extLst>
          </p:cNvPr>
          <p:cNvSpPr/>
          <p:nvPr/>
        </p:nvSpPr>
        <p:spPr>
          <a:xfrm>
            <a:off x="504248" y="3866802"/>
            <a:ext cx="1702252" cy="716709"/>
          </a:xfrm>
          <a:prstGeom prst="borderCallout1">
            <a:avLst>
              <a:gd name="adj1" fmla="val 9438"/>
              <a:gd name="adj2" fmla="val 61571"/>
              <a:gd name="adj3" fmla="val -58701"/>
              <a:gd name="adj4" fmla="val 943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latin typeface="Univers for BP Light" panose="020B0403020202020204" pitchFamily="34" charset="0"/>
              </a:rPr>
              <a:t>If a vaccination card is required as proof, employees will be required to either upload or take a photo</a:t>
            </a:r>
            <a:endParaRPr lang="en-ZA" sz="700" dirty="0">
              <a:latin typeface="Univers for BP Light" panose="020B0403020202020204" pitchFamily="34" charset="0"/>
            </a:endParaRPr>
          </a:p>
        </p:txBody>
      </p:sp>
    </p:spTree>
    <p:extLst>
      <p:ext uri="{BB962C8B-B14F-4D97-AF65-F5344CB8AC3E}">
        <p14:creationId xmlns:p14="http://schemas.microsoft.com/office/powerpoint/2010/main" val="349125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DEC2840-9C83-4F19-A262-6B0F6960E496}"/>
              </a:ext>
            </a:extLst>
          </p:cNvPr>
          <p:cNvPicPr>
            <a:picLocks noChangeAspect="1"/>
          </p:cNvPicPr>
          <p:nvPr/>
        </p:nvPicPr>
        <p:blipFill>
          <a:blip r:embed="rId2">
            <a:grayscl/>
          </a:blip>
          <a:stretch>
            <a:fillRect/>
          </a:stretch>
        </p:blipFill>
        <p:spPr>
          <a:xfrm>
            <a:off x="529518" y="966555"/>
            <a:ext cx="4042482" cy="2363693"/>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Answer selection and upload</a:t>
            </a:r>
          </a:p>
        </p:txBody>
      </p:sp>
      <p:sp>
        <p:nvSpPr>
          <p:cNvPr id="12" name="Callout: Line 11">
            <a:extLst>
              <a:ext uri="{FF2B5EF4-FFF2-40B4-BE49-F238E27FC236}">
                <a16:creationId xmlns:a16="http://schemas.microsoft.com/office/drawing/2014/main" id="{919CEB9D-3866-4A93-A01A-7145EFB7ABF3}"/>
              </a:ext>
            </a:extLst>
          </p:cNvPr>
          <p:cNvSpPr/>
          <p:nvPr/>
        </p:nvSpPr>
        <p:spPr>
          <a:xfrm>
            <a:off x="464106" y="3610410"/>
            <a:ext cx="1730453" cy="657469"/>
          </a:xfrm>
          <a:prstGeom prst="borderCallout1">
            <a:avLst>
              <a:gd name="adj1" fmla="val 9438"/>
              <a:gd name="adj2" fmla="val 61571"/>
              <a:gd name="adj3" fmla="val -58701"/>
              <a:gd name="adj4" fmla="val 943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latin typeface="Univers for BP Light" panose="020B0403020202020204" pitchFamily="34" charset="0"/>
              </a:rPr>
              <a:t>If a negative PCR report is required as proof, employees will be required to either upload or take a photo</a:t>
            </a:r>
            <a:endParaRPr lang="en-ZA" sz="700" dirty="0">
              <a:latin typeface="Univers for BP Light" panose="020B0403020202020204" pitchFamily="34" charset="0"/>
            </a:endParaRPr>
          </a:p>
        </p:txBody>
      </p:sp>
      <p:pic>
        <p:nvPicPr>
          <p:cNvPr id="9" name="Picture 8">
            <a:extLst>
              <a:ext uri="{FF2B5EF4-FFF2-40B4-BE49-F238E27FC236}">
                <a16:creationId xmlns:a16="http://schemas.microsoft.com/office/drawing/2014/main" id="{C05007D0-9D06-4E7B-AF50-590D5C7B9AC5}"/>
              </a:ext>
            </a:extLst>
          </p:cNvPr>
          <p:cNvPicPr>
            <a:picLocks noChangeAspect="1"/>
          </p:cNvPicPr>
          <p:nvPr/>
        </p:nvPicPr>
        <p:blipFill>
          <a:blip r:embed="rId3">
            <a:grayscl/>
          </a:blip>
          <a:stretch>
            <a:fillRect/>
          </a:stretch>
        </p:blipFill>
        <p:spPr>
          <a:xfrm>
            <a:off x="5124688" y="966555"/>
            <a:ext cx="3070247" cy="2638311"/>
          </a:xfrm>
          <a:prstGeom prst="rect">
            <a:avLst/>
          </a:prstGeom>
        </p:spPr>
      </p:pic>
      <p:sp>
        <p:nvSpPr>
          <p:cNvPr id="16" name="Callout: Line 15">
            <a:extLst>
              <a:ext uri="{FF2B5EF4-FFF2-40B4-BE49-F238E27FC236}">
                <a16:creationId xmlns:a16="http://schemas.microsoft.com/office/drawing/2014/main" id="{91679AE9-C758-4F9F-BDE1-9E6D62F7E124}"/>
              </a:ext>
            </a:extLst>
          </p:cNvPr>
          <p:cNvSpPr/>
          <p:nvPr/>
        </p:nvSpPr>
        <p:spPr>
          <a:xfrm>
            <a:off x="4084226" y="3720593"/>
            <a:ext cx="1395644" cy="596681"/>
          </a:xfrm>
          <a:prstGeom prst="borderCallout1">
            <a:avLst>
              <a:gd name="adj1" fmla="val 80460"/>
              <a:gd name="adj2" fmla="val 99846"/>
              <a:gd name="adj3" fmla="val -29129"/>
              <a:gd name="adj4" fmla="val 1270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Employees can review their upload or captured photo before recapturing or submitting. </a:t>
            </a:r>
          </a:p>
        </p:txBody>
      </p:sp>
      <p:sp>
        <p:nvSpPr>
          <p:cNvPr id="17" name="Callout: Line 16">
            <a:extLst>
              <a:ext uri="{FF2B5EF4-FFF2-40B4-BE49-F238E27FC236}">
                <a16:creationId xmlns:a16="http://schemas.microsoft.com/office/drawing/2014/main" id="{5D2F9718-D80C-4644-BE6A-087D0A06C63C}"/>
              </a:ext>
            </a:extLst>
          </p:cNvPr>
          <p:cNvSpPr/>
          <p:nvPr/>
        </p:nvSpPr>
        <p:spPr>
          <a:xfrm>
            <a:off x="6863794" y="3720385"/>
            <a:ext cx="1653189" cy="962571"/>
          </a:xfrm>
          <a:prstGeom prst="borderCallout1">
            <a:avLst>
              <a:gd name="adj1" fmla="val 80460"/>
              <a:gd name="adj2" fmla="val 99846"/>
              <a:gd name="adj3" fmla="val 38272"/>
              <a:gd name="adj4" fmla="val 6232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For PCR test submissions, the date of the test will need to be selected. </a:t>
            </a:r>
          </a:p>
          <a:p>
            <a:endParaRPr lang="en-ZA" sz="700" dirty="0">
              <a:latin typeface="Univers for BP Light" panose="020B0403020202020204" pitchFamily="34" charset="0"/>
            </a:endParaRPr>
          </a:p>
          <a:p>
            <a:r>
              <a:rPr lang="en-ZA" sz="700" dirty="0">
                <a:latin typeface="Univers for BP Light" panose="020B0403020202020204" pitchFamily="34" charset="0"/>
              </a:rPr>
              <a:t>Once the validity of the PCR test has expired, employees will be required to update their answer and proof. </a:t>
            </a:r>
          </a:p>
        </p:txBody>
      </p:sp>
    </p:spTree>
    <p:extLst>
      <p:ext uri="{BB962C8B-B14F-4D97-AF65-F5344CB8AC3E}">
        <p14:creationId xmlns:p14="http://schemas.microsoft.com/office/powerpoint/2010/main" val="84888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46787FE-6A39-4E78-9080-92A78FEBBEBD}"/>
              </a:ext>
            </a:extLst>
          </p:cNvPr>
          <p:cNvPicPr>
            <a:picLocks noChangeAspect="1"/>
          </p:cNvPicPr>
          <p:nvPr/>
        </p:nvPicPr>
        <p:blipFill>
          <a:blip r:embed="rId2">
            <a:grayscl/>
          </a:blip>
          <a:stretch>
            <a:fillRect/>
          </a:stretch>
        </p:blipFill>
        <p:spPr>
          <a:xfrm>
            <a:off x="977900" y="3187702"/>
            <a:ext cx="3310954" cy="1706317"/>
          </a:xfrm>
          <a:prstGeom prst="rect">
            <a:avLst/>
          </a:prstGeom>
        </p:spPr>
      </p:pic>
      <p:pic>
        <p:nvPicPr>
          <p:cNvPr id="18" name="Picture 17">
            <a:extLst>
              <a:ext uri="{FF2B5EF4-FFF2-40B4-BE49-F238E27FC236}">
                <a16:creationId xmlns:a16="http://schemas.microsoft.com/office/drawing/2014/main" id="{15984760-7F96-4EE1-8EDC-3401CB5ECD5C}"/>
              </a:ext>
            </a:extLst>
          </p:cNvPr>
          <p:cNvPicPr>
            <a:picLocks noChangeAspect="1"/>
          </p:cNvPicPr>
          <p:nvPr/>
        </p:nvPicPr>
        <p:blipFill rotWithShape="1">
          <a:blip r:embed="rId3">
            <a:grayscl/>
          </a:blip>
          <a:srcRect t="15444" b="9804"/>
          <a:stretch/>
        </p:blipFill>
        <p:spPr>
          <a:xfrm>
            <a:off x="977901" y="981112"/>
            <a:ext cx="3310954" cy="968337"/>
          </a:xfrm>
          <a:prstGeom prst="rect">
            <a:avLst/>
          </a:prstGeom>
        </p:spPr>
      </p:pic>
      <p:pic>
        <p:nvPicPr>
          <p:cNvPr id="16" name="Picture 15">
            <a:extLst>
              <a:ext uri="{FF2B5EF4-FFF2-40B4-BE49-F238E27FC236}">
                <a16:creationId xmlns:a16="http://schemas.microsoft.com/office/drawing/2014/main" id="{8636EA67-6114-4D79-97FE-A321F974785F}"/>
              </a:ext>
            </a:extLst>
          </p:cNvPr>
          <p:cNvPicPr>
            <a:picLocks noChangeAspect="1"/>
          </p:cNvPicPr>
          <p:nvPr/>
        </p:nvPicPr>
        <p:blipFill rotWithShape="1">
          <a:blip r:embed="rId4">
            <a:grayscl/>
          </a:blip>
          <a:srcRect t="14261" b="8334"/>
          <a:stretch/>
        </p:blipFill>
        <p:spPr>
          <a:xfrm>
            <a:off x="977900" y="1988344"/>
            <a:ext cx="3310954" cy="1110441"/>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STATUS AND VALIDITY</a:t>
            </a:r>
          </a:p>
        </p:txBody>
      </p:sp>
      <p:sp>
        <p:nvSpPr>
          <p:cNvPr id="12" name="Callout: Line 11">
            <a:extLst>
              <a:ext uri="{FF2B5EF4-FFF2-40B4-BE49-F238E27FC236}">
                <a16:creationId xmlns:a16="http://schemas.microsoft.com/office/drawing/2014/main" id="{919CEB9D-3866-4A93-A01A-7145EFB7ABF3}"/>
              </a:ext>
            </a:extLst>
          </p:cNvPr>
          <p:cNvSpPr/>
          <p:nvPr/>
        </p:nvSpPr>
        <p:spPr>
          <a:xfrm>
            <a:off x="5484748" y="1114463"/>
            <a:ext cx="1702252" cy="1072546"/>
          </a:xfrm>
          <a:prstGeom prst="borderCallout1">
            <a:avLst>
              <a:gd name="adj1" fmla="val 9438"/>
              <a:gd name="adj2" fmla="val 61571"/>
              <a:gd name="adj3" fmla="val 36026"/>
              <a:gd name="adj4" fmla="val -918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Once the uploaded document is submitted, employees will proceed with their daily COVID-19 screening questionnaire (If required)</a:t>
            </a:r>
            <a:endParaRPr lang="en-ZA" sz="1100" dirty="0">
              <a:latin typeface="Univers for BP Light" panose="020B0403020202020204" pitchFamily="34" charset="0"/>
            </a:endParaRPr>
          </a:p>
        </p:txBody>
      </p:sp>
      <p:sp>
        <p:nvSpPr>
          <p:cNvPr id="11" name="Callout: Line 10">
            <a:extLst>
              <a:ext uri="{FF2B5EF4-FFF2-40B4-BE49-F238E27FC236}">
                <a16:creationId xmlns:a16="http://schemas.microsoft.com/office/drawing/2014/main" id="{BECC5574-6492-4358-A6BE-1840CC220FC4}"/>
              </a:ext>
            </a:extLst>
          </p:cNvPr>
          <p:cNvSpPr/>
          <p:nvPr/>
        </p:nvSpPr>
        <p:spPr>
          <a:xfrm>
            <a:off x="5484748" y="3649875"/>
            <a:ext cx="1702252" cy="1375490"/>
          </a:xfrm>
          <a:prstGeom prst="borderCallout1">
            <a:avLst>
              <a:gd name="adj1" fmla="val 53757"/>
              <a:gd name="adj2" fmla="val -135765"/>
              <a:gd name="adj3" fmla="val 26554"/>
              <a:gd name="adj4" fmla="val 6857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If a submission is denied, the employee will be required to start the process again. </a:t>
            </a:r>
          </a:p>
          <a:p>
            <a:endParaRPr lang="en-GB" sz="1100" dirty="0">
              <a:latin typeface="Univers for BP Light" panose="020B0403020202020204" pitchFamily="34" charset="0"/>
            </a:endParaRPr>
          </a:p>
          <a:p>
            <a:r>
              <a:rPr lang="en-GB" sz="1100" dirty="0">
                <a:latin typeface="Univers for BP Light" panose="020B0403020202020204" pitchFamily="34" charset="0"/>
              </a:rPr>
              <a:t>A reason for denial will be provided.</a:t>
            </a:r>
            <a:endParaRPr lang="en-ZA" sz="1100" dirty="0">
              <a:latin typeface="Univers for BP Light" panose="020B0403020202020204" pitchFamily="34" charset="0"/>
            </a:endParaRPr>
          </a:p>
        </p:txBody>
      </p:sp>
      <p:sp>
        <p:nvSpPr>
          <p:cNvPr id="13" name="Callout: Line 12">
            <a:extLst>
              <a:ext uri="{FF2B5EF4-FFF2-40B4-BE49-F238E27FC236}">
                <a16:creationId xmlns:a16="http://schemas.microsoft.com/office/drawing/2014/main" id="{A5775F77-6E78-49D1-95CE-3AE0AC64F4CB}"/>
              </a:ext>
            </a:extLst>
          </p:cNvPr>
          <p:cNvSpPr/>
          <p:nvPr/>
        </p:nvSpPr>
        <p:spPr>
          <a:xfrm>
            <a:off x="5484748" y="2464389"/>
            <a:ext cx="1702252" cy="1072546"/>
          </a:xfrm>
          <a:prstGeom prst="borderCallout1">
            <a:avLst>
              <a:gd name="adj1" fmla="val 9438"/>
              <a:gd name="adj2" fmla="val 61571"/>
              <a:gd name="adj3" fmla="val 25960"/>
              <a:gd name="adj4" fmla="val -1022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Employees will be able to check the status of their submission on the Vaccination Questionnaire tab</a:t>
            </a:r>
            <a:endParaRPr lang="en-ZA" sz="1100" dirty="0">
              <a:latin typeface="Univers for BP Light" panose="020B0403020202020204" pitchFamily="34" charset="0"/>
            </a:endParaRPr>
          </a:p>
        </p:txBody>
      </p:sp>
    </p:spTree>
    <p:extLst>
      <p:ext uri="{BB962C8B-B14F-4D97-AF65-F5344CB8AC3E}">
        <p14:creationId xmlns:p14="http://schemas.microsoft.com/office/powerpoint/2010/main" val="218607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8F80E0-0636-488B-BE94-687D23BD4974}"/>
              </a:ext>
            </a:extLst>
          </p:cNvPr>
          <p:cNvPicPr>
            <a:picLocks noChangeAspect="1"/>
          </p:cNvPicPr>
          <p:nvPr/>
        </p:nvPicPr>
        <p:blipFill>
          <a:blip r:embed="rId2"/>
          <a:stretch>
            <a:fillRect/>
          </a:stretch>
        </p:blipFill>
        <p:spPr>
          <a:xfrm>
            <a:off x="4358674" y="2643702"/>
            <a:ext cx="4143410" cy="2366736"/>
          </a:xfrm>
          <a:prstGeom prst="rect">
            <a:avLst/>
          </a:prstGeom>
        </p:spPr>
      </p:pic>
      <p:sp>
        <p:nvSpPr>
          <p:cNvPr id="14" name="Callout: Line 13">
            <a:extLst>
              <a:ext uri="{FF2B5EF4-FFF2-40B4-BE49-F238E27FC236}">
                <a16:creationId xmlns:a16="http://schemas.microsoft.com/office/drawing/2014/main" id="{989D6C87-EF83-4095-9661-C3B95B4714BC}"/>
              </a:ext>
            </a:extLst>
          </p:cNvPr>
          <p:cNvSpPr/>
          <p:nvPr/>
        </p:nvSpPr>
        <p:spPr>
          <a:xfrm>
            <a:off x="6895505" y="1305749"/>
            <a:ext cx="1816099" cy="1080711"/>
          </a:xfrm>
          <a:prstGeom prst="borderCallout1">
            <a:avLst>
              <a:gd name="adj1" fmla="val 80460"/>
              <a:gd name="adj2" fmla="val 99846"/>
              <a:gd name="adj3" fmla="val 252648"/>
              <a:gd name="adj4" fmla="val 654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Once the proof is inspected, the administrator can approve or deny, and provide a reason</a:t>
            </a:r>
          </a:p>
        </p:txBody>
      </p:sp>
      <p:pic>
        <p:nvPicPr>
          <p:cNvPr id="11" name="Picture 10">
            <a:extLst>
              <a:ext uri="{FF2B5EF4-FFF2-40B4-BE49-F238E27FC236}">
                <a16:creationId xmlns:a16="http://schemas.microsoft.com/office/drawing/2014/main" id="{D415DFA6-CF61-4574-BE1A-85951AE1956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2396" y="1246274"/>
            <a:ext cx="5231297" cy="1395682"/>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ADMINISTRATION DASHBOARD</a:t>
            </a:r>
          </a:p>
        </p:txBody>
      </p:sp>
      <p:sp>
        <p:nvSpPr>
          <p:cNvPr id="12" name="Callout: Line 11">
            <a:extLst>
              <a:ext uri="{FF2B5EF4-FFF2-40B4-BE49-F238E27FC236}">
                <a16:creationId xmlns:a16="http://schemas.microsoft.com/office/drawing/2014/main" id="{919CEB9D-3866-4A93-A01A-7145EFB7ABF3}"/>
              </a:ext>
            </a:extLst>
          </p:cNvPr>
          <p:cNvSpPr/>
          <p:nvPr/>
        </p:nvSpPr>
        <p:spPr>
          <a:xfrm>
            <a:off x="54144" y="2959100"/>
            <a:ext cx="1530372" cy="877798"/>
          </a:xfrm>
          <a:prstGeom prst="borderCallout1">
            <a:avLst>
              <a:gd name="adj1" fmla="val 9438"/>
              <a:gd name="adj2" fmla="val 61571"/>
              <a:gd name="adj3" fmla="val -45342"/>
              <a:gd name="adj4" fmla="val 521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All vaccine and PCR test submissions are listed in the “Vaccine Results” tab</a:t>
            </a:r>
            <a:endParaRPr lang="en-ZA" sz="1100" dirty="0">
              <a:latin typeface="Univers for BP Light" panose="020B0403020202020204" pitchFamily="34" charset="0"/>
            </a:endParaRPr>
          </a:p>
        </p:txBody>
      </p:sp>
      <p:sp>
        <p:nvSpPr>
          <p:cNvPr id="9" name="Callout: Line 8">
            <a:extLst>
              <a:ext uri="{FF2B5EF4-FFF2-40B4-BE49-F238E27FC236}">
                <a16:creationId xmlns:a16="http://schemas.microsoft.com/office/drawing/2014/main" id="{FD53E7C8-3254-4DBA-9756-EE2164041E2E}"/>
              </a:ext>
            </a:extLst>
          </p:cNvPr>
          <p:cNvSpPr/>
          <p:nvPr/>
        </p:nvSpPr>
        <p:spPr>
          <a:xfrm>
            <a:off x="1830303" y="3650121"/>
            <a:ext cx="1816099" cy="786908"/>
          </a:xfrm>
          <a:prstGeom prst="borderCallout1">
            <a:avLst>
              <a:gd name="adj1" fmla="val 80460"/>
              <a:gd name="adj2" fmla="val 99846"/>
              <a:gd name="adj3" fmla="val -169920"/>
              <a:gd name="adj4" fmla="val 41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Admins will select “Review” to view the photographic submission</a:t>
            </a:r>
          </a:p>
        </p:txBody>
      </p:sp>
    </p:spTree>
    <p:extLst>
      <p:ext uri="{BB962C8B-B14F-4D97-AF65-F5344CB8AC3E}">
        <p14:creationId xmlns:p14="http://schemas.microsoft.com/office/powerpoint/2010/main" val="171104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t>how the FM:SYSTEMs visitor management works</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GB" dirty="0"/>
              <a:t>Hosts pre-book their visitors via their calendar invite or via the Employee online portal.</a:t>
            </a:r>
          </a:p>
          <a:p>
            <a:pPr marL="267970" indent="-267970"/>
            <a:r>
              <a:rPr lang="en-GB" dirty="0"/>
              <a:t>The visitor automatically receives a pre-arrival email with visitor instructions and directions, as well as a link to do their online pre-registration </a:t>
            </a:r>
            <a:r>
              <a:rPr lang="en-GB" b="1" u="sng" dirty="0"/>
              <a:t>prior to their arrival.</a:t>
            </a:r>
          </a:p>
          <a:p>
            <a:pPr marL="267970" indent="-267970"/>
            <a:r>
              <a:rPr lang="en-GB" dirty="0"/>
              <a:t>On the day of their meeting, the visitor uses the Self-Service kiosk at reception to check-in. If they did not complete the pre-registration before their arrival, then they will have to do so at the reception area.</a:t>
            </a:r>
          </a:p>
          <a:p>
            <a:pPr marL="267970" indent="-267970"/>
            <a:r>
              <a:rPr lang="en-GB" dirty="0"/>
              <a:t>Once the visitor has checked in, then the host gets an email or SMS notification notifying them that their visitor has arrived.</a:t>
            </a:r>
          </a:p>
          <a:p>
            <a:pPr marL="267970" indent="-267970"/>
            <a:r>
              <a:rPr lang="en-GB" dirty="0"/>
              <a:t>The receptionist can also immediately see which visitors have checked in and who their host is, and then asks the visitor to wait to be collected by their host.</a:t>
            </a:r>
          </a:p>
        </p:txBody>
      </p:sp>
    </p:spTree>
    <p:extLst>
      <p:ext uri="{BB962C8B-B14F-4D97-AF65-F5344CB8AC3E}">
        <p14:creationId xmlns:p14="http://schemas.microsoft.com/office/powerpoint/2010/main" val="220697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8F80E0-0636-488B-BE94-687D23BD4974}"/>
              </a:ext>
            </a:extLst>
          </p:cNvPr>
          <p:cNvPicPr>
            <a:picLocks noChangeAspect="1"/>
          </p:cNvPicPr>
          <p:nvPr/>
        </p:nvPicPr>
        <p:blipFill>
          <a:blip r:embed="rId2"/>
          <a:stretch>
            <a:fillRect/>
          </a:stretch>
        </p:blipFill>
        <p:spPr>
          <a:xfrm>
            <a:off x="4358674" y="2643702"/>
            <a:ext cx="4143410" cy="2366736"/>
          </a:xfrm>
          <a:prstGeom prst="rect">
            <a:avLst/>
          </a:prstGeom>
        </p:spPr>
      </p:pic>
      <p:sp>
        <p:nvSpPr>
          <p:cNvPr id="14" name="Callout: Line 13">
            <a:extLst>
              <a:ext uri="{FF2B5EF4-FFF2-40B4-BE49-F238E27FC236}">
                <a16:creationId xmlns:a16="http://schemas.microsoft.com/office/drawing/2014/main" id="{989D6C87-EF83-4095-9661-C3B95B4714BC}"/>
              </a:ext>
            </a:extLst>
          </p:cNvPr>
          <p:cNvSpPr/>
          <p:nvPr/>
        </p:nvSpPr>
        <p:spPr>
          <a:xfrm>
            <a:off x="6895505" y="1305749"/>
            <a:ext cx="1816099" cy="1080711"/>
          </a:xfrm>
          <a:prstGeom prst="borderCallout1">
            <a:avLst>
              <a:gd name="adj1" fmla="val 80460"/>
              <a:gd name="adj2" fmla="val 99846"/>
              <a:gd name="adj3" fmla="val 252648"/>
              <a:gd name="adj4" fmla="val 654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Once the proof is inspected, the administrator can approve or deny, and provide a reason</a:t>
            </a:r>
          </a:p>
        </p:txBody>
      </p:sp>
      <p:pic>
        <p:nvPicPr>
          <p:cNvPr id="11" name="Picture 10">
            <a:extLst>
              <a:ext uri="{FF2B5EF4-FFF2-40B4-BE49-F238E27FC236}">
                <a16:creationId xmlns:a16="http://schemas.microsoft.com/office/drawing/2014/main" id="{D415DFA6-CF61-4574-BE1A-85951AE1956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2396" y="1246274"/>
            <a:ext cx="5231297" cy="1395682"/>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ADMINISTRATION DASHBOARD</a:t>
            </a:r>
          </a:p>
        </p:txBody>
      </p:sp>
      <p:sp>
        <p:nvSpPr>
          <p:cNvPr id="12" name="Callout: Line 11">
            <a:extLst>
              <a:ext uri="{FF2B5EF4-FFF2-40B4-BE49-F238E27FC236}">
                <a16:creationId xmlns:a16="http://schemas.microsoft.com/office/drawing/2014/main" id="{919CEB9D-3866-4A93-A01A-7145EFB7ABF3}"/>
              </a:ext>
            </a:extLst>
          </p:cNvPr>
          <p:cNvSpPr/>
          <p:nvPr/>
        </p:nvSpPr>
        <p:spPr>
          <a:xfrm>
            <a:off x="54144" y="2959100"/>
            <a:ext cx="1530372" cy="877798"/>
          </a:xfrm>
          <a:prstGeom prst="borderCallout1">
            <a:avLst>
              <a:gd name="adj1" fmla="val 9438"/>
              <a:gd name="adj2" fmla="val 61571"/>
              <a:gd name="adj3" fmla="val -45342"/>
              <a:gd name="adj4" fmla="val 521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All vaccine and PCR test submissions are listed in the “Vaccine Results” tab</a:t>
            </a:r>
            <a:endParaRPr lang="en-ZA" sz="1100" dirty="0">
              <a:latin typeface="Univers for BP Light" panose="020B0403020202020204" pitchFamily="34" charset="0"/>
            </a:endParaRPr>
          </a:p>
        </p:txBody>
      </p:sp>
      <p:sp>
        <p:nvSpPr>
          <p:cNvPr id="9" name="Callout: Line 8">
            <a:extLst>
              <a:ext uri="{FF2B5EF4-FFF2-40B4-BE49-F238E27FC236}">
                <a16:creationId xmlns:a16="http://schemas.microsoft.com/office/drawing/2014/main" id="{FD53E7C8-3254-4DBA-9756-EE2164041E2E}"/>
              </a:ext>
            </a:extLst>
          </p:cNvPr>
          <p:cNvSpPr/>
          <p:nvPr/>
        </p:nvSpPr>
        <p:spPr>
          <a:xfrm>
            <a:off x="1830303" y="3650121"/>
            <a:ext cx="1816099" cy="786908"/>
          </a:xfrm>
          <a:prstGeom prst="borderCallout1">
            <a:avLst>
              <a:gd name="adj1" fmla="val 80460"/>
              <a:gd name="adj2" fmla="val 99846"/>
              <a:gd name="adj3" fmla="val -169920"/>
              <a:gd name="adj4" fmla="val 41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Admins will select “Review” to view the photographic submission</a:t>
            </a:r>
          </a:p>
        </p:txBody>
      </p:sp>
    </p:spTree>
    <p:extLst>
      <p:ext uri="{BB962C8B-B14F-4D97-AF65-F5344CB8AC3E}">
        <p14:creationId xmlns:p14="http://schemas.microsoft.com/office/powerpoint/2010/main" val="24232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solidFill>
                  <a:schemeClr val="tx1"/>
                </a:solidFill>
              </a:rPr>
              <a:t>how the FM: SYSTEMS ASSISTANT SETUP WORKS</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r>
              <a:rPr lang="en-US" sz="1100" dirty="0">
                <a:effectLst/>
                <a:latin typeface="Cambria" panose="02040503050406030204" pitchFamily="18" charset="0"/>
                <a:ea typeface="MS Mincho" panose="020B0400000000000000" pitchFamily="49" charset="-128"/>
                <a:cs typeface="Times New Roman" panose="02020603050405020304" pitchFamily="18" charset="0"/>
              </a:rPr>
              <a:t>Assistants can assign themselves to do the following:</a:t>
            </a:r>
            <a:endParaRPr lang="en-ZA" sz="1100" dirty="0">
              <a:effectLst/>
              <a:latin typeface="Cambria" panose="02040503050406030204" pitchFamily="18" charset="0"/>
              <a:ea typeface="MS Mincho" panose="020B0400000000000000" pitchFamily="49" charset="-128"/>
              <a:cs typeface="Times New Roman" panose="02020603050405020304" pitchFamily="18" charset="0"/>
            </a:endParaRPr>
          </a:p>
          <a:p>
            <a:pPr marL="788987" lvl="1" indent="-342900">
              <a:buFont typeface="Symbol" panose="05050102010706020507" pitchFamily="18" charset="2"/>
              <a:buChar char=""/>
            </a:pPr>
            <a:r>
              <a:rPr lang="en-US" sz="1050" dirty="0">
                <a:effectLst/>
                <a:latin typeface="Cambria" panose="02040503050406030204" pitchFamily="18" charset="0"/>
                <a:ea typeface="MS Mincho" panose="020B0400000000000000" pitchFamily="49" charset="-128"/>
                <a:cs typeface="Times New Roman" panose="02020603050405020304" pitchFamily="18" charset="0"/>
              </a:rPr>
              <a:t>Receive visitor arrival notifications on behalf of a colleague</a:t>
            </a:r>
            <a:endParaRPr lang="en-ZA" sz="1050" dirty="0">
              <a:effectLst/>
              <a:latin typeface="Cambria" panose="02040503050406030204" pitchFamily="18" charset="0"/>
              <a:ea typeface="MS Mincho" panose="020B0400000000000000" pitchFamily="49" charset="-128"/>
              <a:cs typeface="Times New Roman" panose="02020603050405020304" pitchFamily="18" charset="0"/>
            </a:endParaRPr>
          </a:p>
          <a:p>
            <a:pPr marL="788987" lvl="1" indent="-342900">
              <a:buFont typeface="Symbol" panose="05050102010706020507" pitchFamily="18" charset="2"/>
              <a:buChar char=""/>
            </a:pPr>
            <a:r>
              <a:rPr lang="en-US" sz="1050" dirty="0">
                <a:effectLst/>
                <a:latin typeface="Cambria" panose="02040503050406030204" pitchFamily="18" charset="0"/>
                <a:ea typeface="MS Mincho" panose="020B0400000000000000" pitchFamily="49" charset="-128"/>
                <a:cs typeface="Times New Roman" panose="02020603050405020304" pitchFamily="18" charset="0"/>
              </a:rPr>
              <a:t>Make online visitors' bookings on behalf of a colleague</a:t>
            </a:r>
          </a:p>
          <a:p>
            <a:pPr marL="342900" indent="-342900">
              <a:buFont typeface="Symbol" panose="05050102010706020507" pitchFamily="18" charset="2"/>
              <a:buChar char=""/>
            </a:pPr>
            <a:r>
              <a:rPr lang="en-US" sz="1100" dirty="0">
                <a:effectLst/>
                <a:latin typeface="Cambria" panose="02040503050406030204" pitchFamily="18" charset="0"/>
                <a:ea typeface="MS Mincho" panose="020B0400000000000000" pitchFamily="49" charset="-128"/>
                <a:cs typeface="Times New Roman" panose="02020603050405020304" pitchFamily="18" charset="0"/>
              </a:rPr>
              <a:t>To setup these permission options, the assistant should first make sure your </a:t>
            </a:r>
            <a:r>
              <a:rPr lang="en-US" sz="1100" dirty="0">
                <a:latin typeface="Cambria" panose="02040503050406030204" pitchFamily="18" charset="0"/>
                <a:ea typeface="MS Mincho" panose="020B0400000000000000" pitchFamily="49" charset="-128"/>
                <a:cs typeface="Times New Roman" panose="02020603050405020304" pitchFamily="18" charset="0"/>
              </a:rPr>
              <a:t>companies </a:t>
            </a:r>
            <a:r>
              <a:rPr lang="en-US" sz="1100" dirty="0">
                <a:effectLst/>
                <a:latin typeface="Cambria" panose="02040503050406030204" pitchFamily="18" charset="0"/>
                <a:ea typeface="MS Mincho" panose="020B0400000000000000" pitchFamily="49" charset="-128"/>
                <a:cs typeface="Times New Roman" panose="02020603050405020304" pitchFamily="18" charset="0"/>
              </a:rPr>
              <a:t>administrator has enabled them as an assistant.</a:t>
            </a:r>
          </a:p>
          <a:p>
            <a:pPr marL="342900" indent="-342900">
              <a:buFont typeface="Symbol" panose="05050102010706020507" pitchFamily="18" charset="2"/>
              <a:buChar char=""/>
            </a:pPr>
            <a:r>
              <a:rPr lang="en-US" sz="1100" dirty="0">
                <a:latin typeface="Cambria" panose="02040503050406030204" pitchFamily="18" charset="0"/>
                <a:ea typeface="MS Mincho" panose="020B0400000000000000" pitchFamily="49" charset="-128"/>
                <a:cs typeface="Times New Roman" panose="02020603050405020304" pitchFamily="18" charset="0"/>
              </a:rPr>
              <a:t>If your company has enabled the ability to add yourself as an assistant, you shall be able to do this on the employee dashboard. </a:t>
            </a:r>
          </a:p>
          <a:p>
            <a:pPr marL="342900" indent="-342900">
              <a:buFont typeface="Symbol" panose="05050102010706020507" pitchFamily="18" charset="2"/>
              <a:buChar char=""/>
            </a:pPr>
            <a:r>
              <a:rPr lang="en-US" sz="1100" dirty="0">
                <a:effectLst/>
                <a:latin typeface="Cambria" panose="02040503050406030204" pitchFamily="18" charset="0"/>
                <a:ea typeface="MS Mincho" panose="020B0400000000000000" pitchFamily="49" charset="-128"/>
                <a:cs typeface="Times New Roman" panose="02020603050405020304" pitchFamily="18" charset="0"/>
              </a:rPr>
              <a:t>Once an assistant has been created the </a:t>
            </a:r>
            <a:r>
              <a:rPr lang="en-US" sz="1100" dirty="0">
                <a:latin typeface="Cambria" panose="02040503050406030204" pitchFamily="18" charset="0"/>
                <a:ea typeface="MS Mincho" panose="020B0400000000000000" pitchFamily="49" charset="-128"/>
                <a:cs typeface="Times New Roman" panose="02020603050405020304" pitchFamily="18" charset="0"/>
              </a:rPr>
              <a:t>nominated colleague shall receive an email confirmation. </a:t>
            </a:r>
          </a:p>
          <a:p>
            <a:r>
              <a:rPr lang="en-GB" sz="1100" dirty="0">
                <a:effectLst/>
                <a:latin typeface="Cambria" panose="02040503050406030204" pitchFamily="18" charset="0"/>
                <a:ea typeface="MS Mincho" panose="020B0400000000000000" pitchFamily="49" charset="-128"/>
                <a:cs typeface="Times New Roman" panose="02020603050405020304" pitchFamily="18" charset="0"/>
              </a:rPr>
              <a:t>The colleague then clicks on the “Manage permissions” link, which will ask them to login, and they can then select “Assistants” and select which permission(s) to give to the assistant:</a:t>
            </a:r>
          </a:p>
          <a:p>
            <a:pPr lvl="1"/>
            <a:r>
              <a:rPr lang="en-GB" sz="1050" dirty="0">
                <a:effectLst/>
                <a:latin typeface="Cambria" panose="02040503050406030204" pitchFamily="18" charset="0"/>
                <a:ea typeface="MS Mincho" panose="020B0400000000000000" pitchFamily="49" charset="-128"/>
                <a:cs typeface="Times New Roman" panose="02020603050405020304" pitchFamily="18" charset="0"/>
              </a:rPr>
              <a:t>Receive visitor arrival notifications on their behalf, and/or </a:t>
            </a:r>
          </a:p>
          <a:p>
            <a:pPr lvl="1"/>
            <a:r>
              <a:rPr lang="en-GB" sz="1050" dirty="0">
                <a:effectLst/>
                <a:latin typeface="Cambria" panose="02040503050406030204" pitchFamily="18" charset="0"/>
                <a:ea typeface="MS Mincho" panose="020B0400000000000000" pitchFamily="49" charset="-128"/>
                <a:cs typeface="Times New Roman" panose="02020603050405020304" pitchFamily="18" charset="0"/>
              </a:rPr>
              <a:t>Make online visitors' bookings on their behalf.</a:t>
            </a:r>
          </a:p>
          <a:p>
            <a:pPr marL="342900" indent="-342900">
              <a:buFont typeface="Symbol" panose="05050102010706020507" pitchFamily="18" charset="2"/>
              <a:buChar char=""/>
            </a:pPr>
            <a:endParaRPr lang="en-ZA" sz="1100" dirty="0">
              <a:effectLst/>
              <a:latin typeface="Cambria" panose="02040503050406030204" pitchFamily="18" charset="0"/>
              <a:ea typeface="MS Mincho" panose="020B0400000000000000" pitchFamily="49" charset="-128"/>
              <a:cs typeface="Times New Roman" panose="02020603050405020304" pitchFamily="18" charset="0"/>
            </a:endParaRPr>
          </a:p>
          <a:p>
            <a:pPr marL="342900" indent="-342900">
              <a:buFont typeface="Symbol" panose="05050102010706020507" pitchFamily="18" charset="2"/>
              <a:buChar char=""/>
            </a:pPr>
            <a:endParaRPr lang="en-ZA" sz="1100" dirty="0">
              <a:effectLst/>
              <a:latin typeface="Cambria" panose="02040503050406030204" pitchFamily="18" charset="0"/>
              <a:ea typeface="MS Mincho" panose="020B0400000000000000" pitchFamily="49" charset="-128"/>
              <a:cs typeface="Times New Roman" panose="02020603050405020304" pitchFamily="18" charset="0"/>
            </a:endParaRPr>
          </a:p>
          <a:p>
            <a:pPr marL="267970" indent="-267970"/>
            <a:endParaRPr lang="en-ZA" sz="1100" dirty="0">
              <a:solidFill>
                <a:schemeClr val="tx1"/>
              </a:solidFill>
            </a:endParaRPr>
          </a:p>
        </p:txBody>
      </p:sp>
    </p:spTree>
    <p:extLst>
      <p:ext uri="{BB962C8B-B14F-4D97-AF65-F5344CB8AC3E}">
        <p14:creationId xmlns:p14="http://schemas.microsoft.com/office/powerpoint/2010/main" val="38344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DDEDB2-EC90-AC97-B9BF-2F284BC0115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30303" y="1317821"/>
            <a:ext cx="6781963" cy="2174861"/>
          </a:xfrm>
          <a:prstGeom prst="rect">
            <a:avLst/>
          </a:prstGeom>
        </p:spPr>
      </p:pic>
      <p:pic>
        <p:nvPicPr>
          <p:cNvPr id="4" name="Picture 3">
            <a:extLst>
              <a:ext uri="{FF2B5EF4-FFF2-40B4-BE49-F238E27FC236}">
                <a16:creationId xmlns:a16="http://schemas.microsoft.com/office/drawing/2014/main" id="{F63BAEEC-47A9-0337-B2C0-59138288950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r="71084" b="2610"/>
          <a:stretch/>
        </p:blipFill>
        <p:spPr>
          <a:xfrm>
            <a:off x="241663" y="1183150"/>
            <a:ext cx="1156064" cy="2343822"/>
          </a:xfrm>
          <a:prstGeom prst="rect">
            <a:avLst/>
          </a:prstGeom>
        </p:spPr>
      </p:pic>
      <p:sp>
        <p:nvSpPr>
          <p:cNvPr id="14" name="Callout: Line 13">
            <a:extLst>
              <a:ext uri="{FF2B5EF4-FFF2-40B4-BE49-F238E27FC236}">
                <a16:creationId xmlns:a16="http://schemas.microsoft.com/office/drawing/2014/main" id="{989D6C87-EF83-4095-9661-C3B95B4714BC}"/>
              </a:ext>
            </a:extLst>
          </p:cNvPr>
          <p:cNvSpPr/>
          <p:nvPr/>
        </p:nvSpPr>
        <p:spPr>
          <a:xfrm>
            <a:off x="2036638" y="3683846"/>
            <a:ext cx="1816099" cy="1080711"/>
          </a:xfrm>
          <a:prstGeom prst="borderCallout1">
            <a:avLst>
              <a:gd name="adj1" fmla="val -67609"/>
              <a:gd name="adj2" fmla="val 63522"/>
              <a:gd name="adj3" fmla="val 24"/>
              <a:gd name="adj4" fmla="val 802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Enter in your assistants email address, select the rights and submit. </a:t>
            </a:r>
          </a:p>
        </p:txBody>
      </p:sp>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Creating an assistant- employee dashboard</a:t>
            </a:r>
          </a:p>
        </p:txBody>
      </p:sp>
      <p:sp>
        <p:nvSpPr>
          <p:cNvPr id="12" name="Callout: Line 11">
            <a:extLst>
              <a:ext uri="{FF2B5EF4-FFF2-40B4-BE49-F238E27FC236}">
                <a16:creationId xmlns:a16="http://schemas.microsoft.com/office/drawing/2014/main" id="{919CEB9D-3866-4A93-A01A-7145EFB7ABF3}"/>
              </a:ext>
            </a:extLst>
          </p:cNvPr>
          <p:cNvSpPr/>
          <p:nvPr/>
        </p:nvSpPr>
        <p:spPr>
          <a:xfrm>
            <a:off x="54509" y="3559231"/>
            <a:ext cx="1530372" cy="877798"/>
          </a:xfrm>
          <a:prstGeom prst="borderCallout1">
            <a:avLst>
              <a:gd name="adj1" fmla="val 9438"/>
              <a:gd name="adj2" fmla="val 61571"/>
              <a:gd name="adj3" fmla="val -91474"/>
              <a:gd name="adj4" fmla="val 478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To make yourself an assistant you shall go to “Assistants” under the settings tab. </a:t>
            </a:r>
            <a:endParaRPr lang="en-ZA" sz="1100" dirty="0">
              <a:latin typeface="Univers for BP Light" panose="020B0403020202020204" pitchFamily="34" charset="0"/>
            </a:endParaRPr>
          </a:p>
        </p:txBody>
      </p:sp>
      <p:sp>
        <p:nvSpPr>
          <p:cNvPr id="9" name="Callout: Line 8">
            <a:extLst>
              <a:ext uri="{FF2B5EF4-FFF2-40B4-BE49-F238E27FC236}">
                <a16:creationId xmlns:a16="http://schemas.microsoft.com/office/drawing/2014/main" id="{FD53E7C8-3254-4DBA-9756-EE2164041E2E}"/>
              </a:ext>
            </a:extLst>
          </p:cNvPr>
          <p:cNvSpPr/>
          <p:nvPr/>
        </p:nvSpPr>
        <p:spPr>
          <a:xfrm>
            <a:off x="6508206" y="3008130"/>
            <a:ext cx="1816099" cy="786908"/>
          </a:xfrm>
          <a:prstGeom prst="borderCallout1">
            <a:avLst>
              <a:gd name="adj1" fmla="val -51"/>
              <a:gd name="adj2" fmla="val 66040"/>
              <a:gd name="adj3" fmla="val -179880"/>
              <a:gd name="adj4" fmla="val 839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You shall select the add assistant. </a:t>
            </a:r>
          </a:p>
        </p:txBody>
      </p:sp>
    </p:spTree>
    <p:extLst>
      <p:ext uri="{BB962C8B-B14F-4D97-AF65-F5344CB8AC3E}">
        <p14:creationId xmlns:p14="http://schemas.microsoft.com/office/powerpoint/2010/main" val="92794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64A218-6096-03A5-EAFB-86E8A6BEADEB}"/>
              </a:ext>
            </a:extLst>
          </p:cNvPr>
          <p:cNvSpPr/>
          <p:nvPr/>
        </p:nvSpPr>
        <p:spPr>
          <a:xfrm>
            <a:off x="2441949" y="2196377"/>
            <a:ext cx="497245" cy="113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E4E3FB96-0160-AF4A-52B7-211D3B8376E4}"/>
              </a:ext>
            </a:extLst>
          </p:cNvPr>
          <p:cNvPicPr>
            <a:picLocks noChangeAspect="1"/>
          </p:cNvPicPr>
          <p:nvPr/>
        </p:nvPicPr>
        <p:blipFill>
          <a:blip r:embed="rId2"/>
          <a:stretch>
            <a:fillRect/>
          </a:stretch>
        </p:blipFill>
        <p:spPr>
          <a:xfrm>
            <a:off x="2181231" y="1019038"/>
            <a:ext cx="4391025" cy="3382645"/>
          </a:xfrm>
          <a:prstGeom prst="rect">
            <a:avLst/>
          </a:prstGeom>
          <a:ln>
            <a:solidFill>
              <a:schemeClr val="tx1"/>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Creating an assistant- employee dashboard</a:t>
            </a:r>
          </a:p>
        </p:txBody>
      </p:sp>
      <p:sp>
        <p:nvSpPr>
          <p:cNvPr id="9" name="Callout: Line 8">
            <a:extLst>
              <a:ext uri="{FF2B5EF4-FFF2-40B4-BE49-F238E27FC236}">
                <a16:creationId xmlns:a16="http://schemas.microsoft.com/office/drawing/2014/main" id="{FD53E7C8-3254-4DBA-9756-EE2164041E2E}"/>
              </a:ext>
            </a:extLst>
          </p:cNvPr>
          <p:cNvSpPr/>
          <p:nvPr/>
        </p:nvSpPr>
        <p:spPr>
          <a:xfrm>
            <a:off x="6508206" y="3008130"/>
            <a:ext cx="1816099" cy="786908"/>
          </a:xfrm>
          <a:prstGeom prst="borderCallout1">
            <a:avLst>
              <a:gd name="adj1" fmla="val 779"/>
              <a:gd name="adj2" fmla="val 19646"/>
              <a:gd name="adj3" fmla="val -81938"/>
              <a:gd name="adj4" fmla="val -5742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The assistant shall now receive a mail confirming their assistant status.</a:t>
            </a:r>
          </a:p>
        </p:txBody>
      </p:sp>
      <p:sp>
        <p:nvSpPr>
          <p:cNvPr id="5" name="Rectangle 4">
            <a:extLst>
              <a:ext uri="{FF2B5EF4-FFF2-40B4-BE49-F238E27FC236}">
                <a16:creationId xmlns:a16="http://schemas.microsoft.com/office/drawing/2014/main" id="{9A3D89ED-BD37-E681-1EA8-55216E76190D}"/>
              </a:ext>
            </a:extLst>
          </p:cNvPr>
          <p:cNvSpPr/>
          <p:nvPr/>
        </p:nvSpPr>
        <p:spPr>
          <a:xfrm>
            <a:off x="2984959" y="1255349"/>
            <a:ext cx="2240184" cy="489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2539DBA4-B31B-5C25-6A2C-D79FCD761007}"/>
              </a:ext>
            </a:extLst>
          </p:cNvPr>
          <p:cNvPicPr>
            <a:picLocks noChangeAspect="1"/>
          </p:cNvPicPr>
          <p:nvPr/>
        </p:nvPicPr>
        <p:blipFill>
          <a:blip r:embed="rId3"/>
          <a:stretch>
            <a:fillRect/>
          </a:stretch>
        </p:blipFill>
        <p:spPr>
          <a:xfrm>
            <a:off x="3093400" y="1271012"/>
            <a:ext cx="1603643" cy="5856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16D72F42-DC7C-99C0-2498-4EEA3496AC62}"/>
                  </a:ext>
                </a:extLst>
              </p14:cNvPr>
              <p14:cNvContentPartPr/>
              <p14:nvPr/>
            </p14:nvContentPartPr>
            <p14:xfrm>
              <a:off x="2939194" y="2220223"/>
              <a:ext cx="654840" cy="34920"/>
            </p14:xfrm>
          </p:contentPart>
        </mc:Choice>
        <mc:Fallback xmlns="">
          <p:pic>
            <p:nvPicPr>
              <p:cNvPr id="10" name="Ink 9">
                <a:extLst>
                  <a:ext uri="{FF2B5EF4-FFF2-40B4-BE49-F238E27FC236}">
                    <a16:creationId xmlns:a16="http://schemas.microsoft.com/office/drawing/2014/main" id="{16D72F42-DC7C-99C0-2498-4EEA3496AC62}"/>
                  </a:ext>
                </a:extLst>
              </p:cNvPr>
              <p:cNvPicPr/>
              <p:nvPr/>
            </p:nvPicPr>
            <p:blipFill>
              <a:blip r:embed="rId5"/>
              <a:stretch>
                <a:fillRect/>
              </a:stretch>
            </p:blipFill>
            <p:spPr>
              <a:xfrm>
                <a:off x="2930194" y="2211223"/>
                <a:ext cx="672480" cy="52560"/>
              </a:xfrm>
              <a:prstGeom prst="rect">
                <a:avLst/>
              </a:prstGeom>
            </p:spPr>
          </p:pic>
        </mc:Fallback>
      </mc:AlternateContent>
      <p:sp>
        <p:nvSpPr>
          <p:cNvPr id="11" name="Rectangle 10">
            <a:extLst>
              <a:ext uri="{FF2B5EF4-FFF2-40B4-BE49-F238E27FC236}">
                <a16:creationId xmlns:a16="http://schemas.microsoft.com/office/drawing/2014/main" id="{51F8B607-B4DA-6F5B-7C5E-136BC056A3FF}"/>
              </a:ext>
            </a:extLst>
          </p:cNvPr>
          <p:cNvSpPr/>
          <p:nvPr/>
        </p:nvSpPr>
        <p:spPr>
          <a:xfrm>
            <a:off x="2939194" y="2220223"/>
            <a:ext cx="65484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6F538904-4F3D-1F1B-CDAD-5C47D6C9D1DA}"/>
              </a:ext>
            </a:extLst>
          </p:cNvPr>
          <p:cNvPicPr>
            <a:picLocks noChangeAspect="1"/>
          </p:cNvPicPr>
          <p:nvPr/>
        </p:nvPicPr>
        <p:blipFill>
          <a:blip r:embed="rId6"/>
          <a:stretch>
            <a:fillRect/>
          </a:stretch>
        </p:blipFill>
        <p:spPr>
          <a:xfrm>
            <a:off x="2712773" y="2195446"/>
            <a:ext cx="937083" cy="101124"/>
          </a:xfrm>
          <a:prstGeom prst="rect">
            <a:avLst/>
          </a:prstGeom>
        </p:spPr>
      </p:pic>
      <p:sp>
        <p:nvSpPr>
          <p:cNvPr id="19" name="Rectangle 18">
            <a:extLst>
              <a:ext uri="{FF2B5EF4-FFF2-40B4-BE49-F238E27FC236}">
                <a16:creationId xmlns:a16="http://schemas.microsoft.com/office/drawing/2014/main" id="{02A46723-9F37-679B-7B5B-157DE0BD48F6}"/>
              </a:ext>
            </a:extLst>
          </p:cNvPr>
          <p:cNvSpPr/>
          <p:nvPr/>
        </p:nvSpPr>
        <p:spPr>
          <a:xfrm>
            <a:off x="2547257" y="2195446"/>
            <a:ext cx="165516" cy="7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ABD316FB-615F-E58F-67A3-A93F3912029F}"/>
              </a:ext>
            </a:extLst>
          </p:cNvPr>
          <p:cNvSpPr/>
          <p:nvPr/>
        </p:nvSpPr>
        <p:spPr>
          <a:xfrm>
            <a:off x="3626729" y="2289788"/>
            <a:ext cx="811110" cy="68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2D77880F-4F4F-7657-62B7-55582CB794F4}"/>
              </a:ext>
            </a:extLst>
          </p:cNvPr>
          <p:cNvPicPr>
            <a:picLocks noChangeAspect="1"/>
          </p:cNvPicPr>
          <p:nvPr/>
        </p:nvPicPr>
        <p:blipFill>
          <a:blip r:embed="rId7"/>
          <a:stretch>
            <a:fillRect/>
          </a:stretch>
        </p:blipFill>
        <p:spPr>
          <a:xfrm>
            <a:off x="3626730" y="2291045"/>
            <a:ext cx="811110" cy="78689"/>
          </a:xfrm>
          <a:prstGeom prst="rect">
            <a:avLst/>
          </a:prstGeom>
        </p:spPr>
      </p:pic>
    </p:spTree>
    <p:extLst>
      <p:ext uri="{BB962C8B-B14F-4D97-AF65-F5344CB8AC3E}">
        <p14:creationId xmlns:p14="http://schemas.microsoft.com/office/powerpoint/2010/main" val="382239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dirty="0">
                <a:solidFill>
                  <a:schemeClr val="tx1"/>
                </a:solidFill>
              </a:rPr>
              <a:t>How assistants can pre-book visitors on behalf of a colleague: OUTLOOK</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GB" sz="1100" dirty="0">
                <a:solidFill>
                  <a:schemeClr val="tx1"/>
                </a:solidFill>
              </a:rPr>
              <a:t>To pre-book a visitor on behalf of a colleague via a calendar invite, the assistant must use that colleague’s own calendar to send the calendar invite – the calendar invite must come from the colleague’s own email address.</a:t>
            </a:r>
          </a:p>
          <a:p>
            <a:pPr marL="267970" indent="-267970"/>
            <a:r>
              <a:rPr lang="en-GB" sz="1100" dirty="0">
                <a:solidFill>
                  <a:schemeClr val="tx1"/>
                </a:solidFill>
              </a:rPr>
              <a:t>The normal process for booking visitors via a calendar invite is followed – depending on where the meeting is taking place, employees can add either emailsetupbyfmsystems@fmsystems.com or emailsetupbyfmsystems@fmsystems.com in the “To” field of their calendar invite to automatically book all the external visitors included in that calendar invite.</a:t>
            </a:r>
          </a:p>
          <a:p>
            <a:pPr marL="267970" indent="-267970"/>
            <a:r>
              <a:rPr lang="en-GB" sz="1100" dirty="0">
                <a:solidFill>
                  <a:schemeClr val="tx1"/>
                </a:solidFill>
              </a:rPr>
              <a:t>If new attendees are added, or the meeting details are updated after the initial invite has already been sent out – if asked, please select the option to “send update to all invitees”.</a:t>
            </a:r>
          </a:p>
          <a:p>
            <a:pPr marL="267970" indent="-267970"/>
            <a:r>
              <a:rPr lang="en-GB" sz="1100" dirty="0">
                <a:solidFill>
                  <a:schemeClr val="tx1"/>
                </a:solidFill>
              </a:rPr>
              <a:t>After booking a visitor, the host (from whom the calendar invite was sent) will receive a confirmation email showing which visitors have been added to the system and have been successfully booked.</a:t>
            </a:r>
          </a:p>
          <a:p>
            <a:pPr marL="267970" indent="-267970"/>
            <a:r>
              <a:rPr lang="en-GB" sz="1100" dirty="0">
                <a:solidFill>
                  <a:schemeClr val="tx1"/>
                </a:solidFill>
              </a:rPr>
              <a:t>Once a visitor has been booked, the visitor will receive an email confirmation with their visit details, parking instructions, map link to the building and instructions on how they can pre-register their details before their arrival.</a:t>
            </a:r>
          </a:p>
          <a:p>
            <a:pPr marL="267970" indent="-267970"/>
            <a:endParaRPr lang="en-GB" sz="1100" dirty="0">
              <a:solidFill>
                <a:schemeClr val="tx1"/>
              </a:solidFill>
            </a:endParaRPr>
          </a:p>
          <a:p>
            <a:pPr marL="267970" indent="-267970"/>
            <a:endParaRPr lang="en-ZA" sz="1100" dirty="0">
              <a:solidFill>
                <a:schemeClr val="tx1"/>
              </a:solidFill>
            </a:endParaRPr>
          </a:p>
        </p:txBody>
      </p:sp>
    </p:spTree>
    <p:extLst>
      <p:ext uri="{BB962C8B-B14F-4D97-AF65-F5344CB8AC3E}">
        <p14:creationId xmlns:p14="http://schemas.microsoft.com/office/powerpoint/2010/main" val="209629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225969"/>
            <a:ext cx="8941526" cy="657469"/>
          </a:xfrm>
        </p:spPr>
        <p:txBody>
          <a:bodyPr>
            <a:normAutofit fontScale="90000"/>
          </a:bodyPr>
          <a:lstStyle/>
          <a:p>
            <a:r>
              <a:rPr lang="en-GB" sz="2000" b="1" dirty="0">
                <a:solidFill>
                  <a:schemeClr val="tx1"/>
                </a:solidFill>
              </a:rPr>
              <a:t>How assistants can pre-book visitors on behalf of a colleague: EMPLOYEE DASH</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GB" sz="900" dirty="0">
                <a:solidFill>
                  <a:schemeClr val="tx1"/>
                </a:solidFill>
              </a:rPr>
              <a:t>Assistants will be able to use their Visitor Dashboard to view, make, edit and manage visitor bookings on behalf of a colleague, as well as their own visitors.</a:t>
            </a:r>
          </a:p>
          <a:p>
            <a:pPr marL="267970" indent="-267970"/>
            <a:r>
              <a:rPr lang="en-GB" sz="900" dirty="0">
                <a:solidFill>
                  <a:schemeClr val="tx1"/>
                </a:solidFill>
              </a:rPr>
              <a:t>Once logged in, the assistant will be able to book visitors by selecting the host, entering their visitor(s) email addresses and the date(s) of the visitors’ upcoming visit.</a:t>
            </a:r>
          </a:p>
          <a:p>
            <a:pPr marL="267970" indent="-267970"/>
            <a:r>
              <a:rPr lang="en-GB" sz="900" dirty="0">
                <a:solidFill>
                  <a:schemeClr val="tx1"/>
                </a:solidFill>
              </a:rPr>
              <a:t>Assistants will be able to view all upcoming visits that have been booked (and for which host) and also search for individual bookings using the search function. Assistants will also be able to edit or delete any upcoming bookings. If a visit is edited or deleted, an email is sent to the host confirming the changes they have made. </a:t>
            </a:r>
          </a:p>
          <a:p>
            <a:pPr marL="267970" indent="-267970"/>
            <a:r>
              <a:rPr lang="en-GB" sz="900" dirty="0">
                <a:solidFill>
                  <a:schemeClr val="tx1"/>
                </a:solidFill>
              </a:rPr>
              <a:t>Assistants will also be able to view the history of all their visits from the dashboard. This list can be exported to PDF, specific visitors can be searched for and you can also search the Visit History by date.</a:t>
            </a:r>
          </a:p>
          <a:p>
            <a:pPr marL="267970" indent="-267970"/>
            <a:endParaRPr lang="en-ZA" sz="900" dirty="0">
              <a:solidFill>
                <a:schemeClr val="tx1"/>
              </a:solidFill>
            </a:endParaRPr>
          </a:p>
        </p:txBody>
      </p:sp>
      <p:pic>
        <p:nvPicPr>
          <p:cNvPr id="4" name="Picture 3">
            <a:extLst>
              <a:ext uri="{FF2B5EF4-FFF2-40B4-BE49-F238E27FC236}">
                <a16:creationId xmlns:a16="http://schemas.microsoft.com/office/drawing/2014/main" id="{86467FDD-7E65-57D2-1B8A-6824C251083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35893" y="2704069"/>
            <a:ext cx="1920399" cy="2126017"/>
          </a:xfrm>
          <a:prstGeom prst="rect">
            <a:avLst/>
          </a:prstGeom>
        </p:spPr>
      </p:pic>
      <p:pic>
        <p:nvPicPr>
          <p:cNvPr id="5" name="Picture 4">
            <a:extLst>
              <a:ext uri="{FF2B5EF4-FFF2-40B4-BE49-F238E27FC236}">
                <a16:creationId xmlns:a16="http://schemas.microsoft.com/office/drawing/2014/main" id="{B1C4354A-5AFB-EBF5-87EF-36785DD52B58}"/>
              </a:ext>
            </a:extLst>
          </p:cNvPr>
          <p:cNvPicPr>
            <a:picLocks noChangeAspect="1"/>
          </p:cNvPicPr>
          <p:nvPr/>
        </p:nvPicPr>
        <p:blipFill>
          <a:blip r:embed="rId5"/>
          <a:stretch>
            <a:fillRect/>
          </a:stretch>
        </p:blipFill>
        <p:spPr>
          <a:xfrm>
            <a:off x="3361331" y="2946670"/>
            <a:ext cx="5270500" cy="1171575"/>
          </a:xfrm>
          <a:prstGeom prst="rect">
            <a:avLst/>
          </a:prstGeom>
          <a:ln>
            <a:solidFill>
              <a:schemeClr val="tx1"/>
            </a:solidFill>
          </a:ln>
        </p:spPr>
      </p:pic>
      <p:sp>
        <p:nvSpPr>
          <p:cNvPr id="6" name="Rectangle 5">
            <a:extLst>
              <a:ext uri="{FF2B5EF4-FFF2-40B4-BE49-F238E27FC236}">
                <a16:creationId xmlns:a16="http://schemas.microsoft.com/office/drawing/2014/main" id="{B664030A-94E5-4D34-1A0E-FBAF5AD035B2}"/>
              </a:ext>
            </a:extLst>
          </p:cNvPr>
          <p:cNvSpPr/>
          <p:nvPr/>
        </p:nvSpPr>
        <p:spPr>
          <a:xfrm>
            <a:off x="3448594" y="3611880"/>
            <a:ext cx="267789" cy="2939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50523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225969"/>
            <a:ext cx="8941526" cy="657469"/>
          </a:xfrm>
        </p:spPr>
        <p:txBody>
          <a:bodyPr>
            <a:normAutofit/>
          </a:bodyPr>
          <a:lstStyle/>
          <a:p>
            <a:r>
              <a:rPr lang="en-GB" sz="1600" b="1" dirty="0">
                <a:solidFill>
                  <a:schemeClr val="tx1"/>
                </a:solidFill>
              </a:rPr>
              <a:t>How assistants will receive visitor-arrival notifications on behalf of a colleague</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GB" sz="900" dirty="0">
                <a:solidFill>
                  <a:schemeClr val="tx1"/>
                </a:solidFill>
              </a:rPr>
              <a:t>As visitors arrive at Webber Wentzel, the assistant (instead of the host) will receive an email/SMS notification notifying the assistant that the visitor for their colleague has arrived.</a:t>
            </a:r>
            <a:endParaRPr lang="en-ZA" sz="900" dirty="0">
              <a:solidFill>
                <a:schemeClr val="tx1"/>
              </a:solidFill>
            </a:endParaRPr>
          </a:p>
        </p:txBody>
      </p:sp>
      <p:pic>
        <p:nvPicPr>
          <p:cNvPr id="9" name="Picture 8">
            <a:extLst>
              <a:ext uri="{FF2B5EF4-FFF2-40B4-BE49-F238E27FC236}">
                <a16:creationId xmlns:a16="http://schemas.microsoft.com/office/drawing/2014/main" id="{8FF200F8-B76C-CB1C-8CE1-7FCEE57C1C34}"/>
              </a:ext>
            </a:extLst>
          </p:cNvPr>
          <p:cNvPicPr>
            <a:picLocks noChangeAspect="1"/>
          </p:cNvPicPr>
          <p:nvPr/>
        </p:nvPicPr>
        <p:blipFill>
          <a:blip r:embed="rId3"/>
          <a:stretch>
            <a:fillRect/>
          </a:stretch>
        </p:blipFill>
        <p:spPr>
          <a:xfrm>
            <a:off x="1841525" y="1466334"/>
            <a:ext cx="4382926" cy="3451197"/>
          </a:xfrm>
          <a:prstGeom prst="rect">
            <a:avLst/>
          </a:prstGeom>
        </p:spPr>
      </p:pic>
      <p:pic>
        <p:nvPicPr>
          <p:cNvPr id="11" name="Picture 10">
            <a:extLst>
              <a:ext uri="{FF2B5EF4-FFF2-40B4-BE49-F238E27FC236}">
                <a16:creationId xmlns:a16="http://schemas.microsoft.com/office/drawing/2014/main" id="{3BBABE06-06E2-0F4F-6404-7E24C430B07A}"/>
              </a:ext>
            </a:extLst>
          </p:cNvPr>
          <p:cNvPicPr>
            <a:picLocks noChangeAspect="1"/>
          </p:cNvPicPr>
          <p:nvPr/>
        </p:nvPicPr>
        <p:blipFill>
          <a:blip r:embed="rId4"/>
          <a:stretch>
            <a:fillRect/>
          </a:stretch>
        </p:blipFill>
        <p:spPr>
          <a:xfrm>
            <a:off x="3611880" y="2889518"/>
            <a:ext cx="836023" cy="735426"/>
          </a:xfrm>
          <a:prstGeom prst="rect">
            <a:avLst/>
          </a:prstGeom>
        </p:spPr>
      </p:pic>
    </p:spTree>
    <p:extLst>
      <p:ext uri="{BB962C8B-B14F-4D97-AF65-F5344CB8AC3E}">
        <p14:creationId xmlns:p14="http://schemas.microsoft.com/office/powerpoint/2010/main" val="257557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507203" y="1059582"/>
            <a:ext cx="4959787" cy="1656184"/>
          </a:xfrm>
          <a:prstGeom prst="rect">
            <a:avLst/>
          </a:prstGeom>
          <a:noFill/>
        </p:spPr>
        <p:txBody>
          <a:bodyPr vert="horz" wrap="none" lIns="91440" tIns="45720" rIns="36000" bIns="45720" rtlCol="0" anchor="ctr">
            <a:normAutofit/>
          </a:bodyPr>
          <a:lstStyle>
            <a:lvl1pPr marL="0" indent="0" algn="l" defTabSz="914400" rtl="0" eaLnBrk="1" latinLnBrk="0" hangingPunct="1">
              <a:lnSpc>
                <a:spcPct val="90000"/>
              </a:lnSpc>
              <a:spcBef>
                <a:spcPct val="0"/>
              </a:spcBef>
              <a:buClr>
                <a:schemeClr val="bg1"/>
              </a:buClr>
              <a:buFontTx/>
              <a:buNone/>
              <a:defRPr lang="en-GB" sz="2400" b="0" kern="1200" noProof="0" dirty="0">
                <a:solidFill>
                  <a:srgbClr val="009EE0"/>
                </a:solidFill>
                <a:latin typeface="Univers for BP" panose="020B0603020202020204" pitchFamily="34" charset="0"/>
                <a:ea typeface="+mn-ea"/>
                <a:cs typeface="Arial" pitchFamily="34" charset="0"/>
              </a:defRPr>
            </a:lvl1pPr>
            <a:lvl2pPr marL="714375" indent="-257175" algn="l" defTabSz="914400" rtl="0" eaLnBrk="1" latinLnBrk="0" hangingPunct="1">
              <a:spcBef>
                <a:spcPts val="1350"/>
              </a:spcBef>
              <a:buFont typeface="Arial" panose="020B0604020202020204" pitchFamily="34" charset="0"/>
              <a:buChar char="•"/>
              <a:defRPr lang="en-US" sz="1800" b="1" kern="1200" dirty="0" smtClean="0">
                <a:solidFill>
                  <a:srgbClr val="666666"/>
                </a:solidFill>
                <a:latin typeface="Univers for BP Light" panose="020B0403020202020204" pitchFamily="34" charset="0"/>
                <a:ea typeface="+mn-ea"/>
                <a:cs typeface="+mn-cs"/>
              </a:defRPr>
            </a:lvl2pPr>
            <a:lvl3pPr marL="1143000" indent="-2286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3pPr>
            <a:lvl4pPr marL="1714500" indent="-342900" algn="l" defTabSz="914400" rtl="0" eaLnBrk="1" latinLnBrk="0" hangingPunct="1">
              <a:spcBef>
                <a:spcPts val="1350"/>
              </a:spcBef>
              <a:buFont typeface="Calibri" panose="020F0502020204030204" pitchFamily="34" charset="0"/>
              <a:buChar char="‒"/>
              <a:defRPr lang="en-US" sz="1800" b="0" kern="1200" dirty="0" smtClean="0">
                <a:solidFill>
                  <a:srgbClr val="666666"/>
                </a:solidFill>
                <a:latin typeface="Univers for BP Light" panose="020B0403020202020204" pitchFamily="34" charset="0"/>
                <a:ea typeface="+mn-ea"/>
                <a:cs typeface="+mn-cs"/>
              </a:defRPr>
            </a:lvl4pPr>
            <a:lvl5pPr marL="2171700" indent="-342900" algn="l" defTabSz="914400" rtl="0" eaLnBrk="1" latinLnBrk="0" hangingPunct="1">
              <a:spcBef>
                <a:spcPts val="1350"/>
              </a:spcBef>
              <a:buFont typeface="Calibri" panose="020F0502020204030204" pitchFamily="34" charset="0"/>
              <a:buChar char="‒"/>
              <a:defRPr lang="en-GB" sz="1800" b="0" kern="1200" dirty="0" smtClean="0">
                <a:solidFill>
                  <a:srgbClr val="666666"/>
                </a:solidFill>
                <a:latin typeface="Univers for BP Light" panose="020B04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SG" b="1" cap="small" dirty="0"/>
              <a:t>2) USING YOUR </a:t>
            </a:r>
          </a:p>
          <a:p>
            <a:r>
              <a:rPr lang="en-SG" b="1" cap="small" dirty="0"/>
              <a:t>VISITOR MANAGEMENT SYSTEM</a:t>
            </a:r>
          </a:p>
        </p:txBody>
      </p:sp>
      <p:sp>
        <p:nvSpPr>
          <p:cNvPr id="5" name="Title 1"/>
          <p:cNvSpPr txBox="1">
            <a:spLocks/>
          </p:cNvSpPr>
          <p:nvPr/>
        </p:nvSpPr>
        <p:spPr bwMode="auto">
          <a:xfrm>
            <a:off x="506952" y="3363838"/>
            <a:ext cx="2808312"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FF6600"/>
                </a:solidFill>
                <a:latin typeface="+mn-lt"/>
              </a:rPr>
              <a:t>Easier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6" name="Title 1"/>
          <p:cNvSpPr txBox="1">
            <a:spLocks/>
          </p:cNvSpPr>
          <p:nvPr/>
        </p:nvSpPr>
        <p:spPr bwMode="auto">
          <a:xfrm>
            <a:off x="2744970" y="3363838"/>
            <a:ext cx="3083768"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900"/>
                </a:solidFill>
                <a:latin typeface="+mn-lt"/>
              </a:rPr>
              <a:t>Simpler</a:t>
            </a:r>
            <a:r>
              <a:rPr lang="en-CA" sz="3200" spc="800" dirty="0">
                <a:latin typeface="+mn-lt"/>
              </a:rPr>
              <a:t> </a:t>
            </a:r>
            <a:r>
              <a:rPr lang="en-CA" sz="3200" spc="800" dirty="0">
                <a:solidFill>
                  <a:srgbClr val="99CC00"/>
                </a:solidFill>
                <a:latin typeface="+mn-lt"/>
              </a:rPr>
              <a:t>|</a:t>
            </a:r>
            <a:endParaRPr lang="en-CA" sz="3200" spc="800" dirty="0">
              <a:solidFill>
                <a:srgbClr val="009EE0"/>
              </a:solidFill>
              <a:latin typeface="+mn-lt"/>
            </a:endParaRPr>
          </a:p>
        </p:txBody>
      </p:sp>
      <p:sp>
        <p:nvSpPr>
          <p:cNvPr id="7" name="Title 1"/>
          <p:cNvSpPr txBox="1">
            <a:spLocks/>
          </p:cNvSpPr>
          <p:nvPr/>
        </p:nvSpPr>
        <p:spPr bwMode="auto">
          <a:xfrm>
            <a:off x="5365986" y="3363838"/>
            <a:ext cx="2943944" cy="697706"/>
          </a:xfrm>
          <a:prstGeom prst="rect">
            <a:avLst/>
          </a:prstGeom>
          <a:noFill/>
          <a:ln>
            <a:noFill/>
          </a:ln>
          <a:effectLst/>
        </p:spPr>
        <p:txBody>
          <a:bodyPr vert="horz" wrap="square" lIns="180000" tIns="36000" rIns="180000" bIns="36000" numCol="1" anchor="ctr" anchorCtr="0" compatLnSpc="1">
            <a:prstTxWarp prst="textNoShape">
              <a:avLst/>
            </a:prstTxWarp>
          </a:bodyPr>
          <a:lstStyle>
            <a:lvl1pPr marL="0" indent="0" algn="l" rtl="0" eaLnBrk="1" fontAlgn="base" hangingPunct="1">
              <a:lnSpc>
                <a:spcPct val="90000"/>
              </a:lnSpc>
              <a:spcBef>
                <a:spcPct val="0"/>
              </a:spcBef>
              <a:spcAft>
                <a:spcPct val="0"/>
              </a:spcAft>
              <a:defRPr lang="en-US" sz="2800" cap="small" spc="1200" baseline="0">
                <a:solidFill>
                  <a:schemeClr val="tx2"/>
                </a:solidFill>
                <a:latin typeface="Univers 45 Light" pitchFamily="2" charset="0"/>
                <a:ea typeface="+mj-ea"/>
                <a:cs typeface="+mj-cs"/>
              </a:defRPr>
            </a:lvl1pPr>
            <a:lvl2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2pPr>
            <a:lvl3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3pPr>
            <a:lvl4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4pPr>
            <a:lvl5pPr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r>
              <a:rPr lang="en-CA" sz="3200" spc="800" dirty="0">
                <a:solidFill>
                  <a:srgbClr val="009EE0"/>
                </a:solidFill>
                <a:latin typeface="+mn-lt"/>
              </a:rPr>
              <a:t>Smarter</a:t>
            </a:r>
          </a:p>
        </p:txBody>
      </p:sp>
      <p:pic>
        <p:nvPicPr>
          <p:cNvPr id="8" name="Picture 8" descr="A close up of a device&#10;&#10;Description generated with high confidence">
            <a:extLst>
              <a:ext uri="{FF2B5EF4-FFF2-40B4-BE49-F238E27FC236}">
                <a16:creationId xmlns:a16="http://schemas.microsoft.com/office/drawing/2014/main" id="{A9749518-37CE-47FE-9A5C-FB8FC762D93A}"/>
              </a:ext>
            </a:extLst>
          </p:cNvPr>
          <p:cNvPicPr>
            <a:picLocks noChangeAspect="1"/>
          </p:cNvPicPr>
          <p:nvPr/>
        </p:nvPicPr>
        <p:blipFill>
          <a:blip r:embed="rId2"/>
          <a:stretch>
            <a:fillRect/>
          </a:stretch>
        </p:blipFill>
        <p:spPr>
          <a:xfrm>
            <a:off x="5960853" y="325995"/>
            <a:ext cx="2743200" cy="2852491"/>
          </a:xfrm>
          <a:prstGeom prst="rect">
            <a:avLst/>
          </a:prstGeom>
        </p:spPr>
      </p:pic>
      <p:pic>
        <p:nvPicPr>
          <p:cNvPr id="9" name="Picture 8" descr="logo_0004_green_7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11" y="375840"/>
            <a:ext cx="1970003" cy="306350"/>
          </a:xfrm>
          <a:prstGeom prst="rect">
            <a:avLst/>
          </a:prstGeom>
        </p:spPr>
      </p:pic>
      <p:pic>
        <p:nvPicPr>
          <p:cNvPr id="2" name="Picture 1" descr="Qr code&#10;&#10;Description automatically generated">
            <a:extLst>
              <a:ext uri="{FF2B5EF4-FFF2-40B4-BE49-F238E27FC236}">
                <a16:creationId xmlns:a16="http://schemas.microsoft.com/office/drawing/2014/main" id="{62776266-A646-21D3-6FCB-F82657CB4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489" y="816429"/>
            <a:ext cx="1065071" cy="1704114"/>
          </a:xfrm>
          <a:prstGeom prst="rect">
            <a:avLst/>
          </a:prstGeom>
          <a:ln>
            <a:solidFill>
              <a:schemeClr val="bg1"/>
            </a:solidFill>
          </a:ln>
        </p:spPr>
      </p:pic>
    </p:spTree>
    <p:extLst>
      <p:ext uri="{BB962C8B-B14F-4D97-AF65-F5344CB8AC3E}">
        <p14:creationId xmlns:p14="http://schemas.microsoft.com/office/powerpoint/2010/main" val="414150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A2C5312E-848F-B55F-CCA3-A4E61DAD7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15" y="1148416"/>
            <a:ext cx="1727444" cy="2763910"/>
          </a:xfrm>
          <a:prstGeom prst="rect">
            <a:avLst/>
          </a:prstGeom>
          <a:ln>
            <a:solidFill>
              <a:schemeClr val="accent1"/>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ON SITE CHECK-IN: Employees </a:t>
            </a:r>
          </a:p>
        </p:txBody>
      </p:sp>
      <p:sp>
        <p:nvSpPr>
          <p:cNvPr id="8" name="Callout: Line 7">
            <a:extLst>
              <a:ext uri="{FF2B5EF4-FFF2-40B4-BE49-F238E27FC236}">
                <a16:creationId xmlns:a16="http://schemas.microsoft.com/office/drawing/2014/main" id="{73EBEF8F-570A-4559-8B78-B53B63172858}"/>
              </a:ext>
            </a:extLst>
          </p:cNvPr>
          <p:cNvSpPr/>
          <p:nvPr/>
        </p:nvSpPr>
        <p:spPr>
          <a:xfrm>
            <a:off x="293351" y="4126680"/>
            <a:ext cx="1986680" cy="969940"/>
          </a:xfrm>
          <a:prstGeom prst="borderCallout1">
            <a:avLst>
              <a:gd name="adj1" fmla="val 1309"/>
              <a:gd name="adj2" fmla="val 71636"/>
              <a:gd name="adj3" fmla="val -107020"/>
              <a:gd name="adj4" fmla="val 502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dirty="0">
                <a:latin typeface="+mj-lt"/>
              </a:rPr>
              <a:t>You shall select check-in on the </a:t>
            </a:r>
            <a:r>
              <a:rPr lang="en-ZA" sz="1000" dirty="0" err="1">
                <a:latin typeface="+mj-lt"/>
              </a:rPr>
              <a:t>FM:Systems</a:t>
            </a:r>
            <a:r>
              <a:rPr lang="en-ZA" sz="1000" dirty="0">
                <a:latin typeface="+mj-lt"/>
              </a:rPr>
              <a:t> Tablet and select Staff Check in.</a:t>
            </a:r>
          </a:p>
          <a:p>
            <a:endParaRPr lang="en-ZA" sz="1000" dirty="0">
              <a:latin typeface="+mj-lt"/>
            </a:endParaRPr>
          </a:p>
        </p:txBody>
      </p:sp>
      <p:sp>
        <p:nvSpPr>
          <p:cNvPr id="4" name="Callout: Line 3">
            <a:extLst>
              <a:ext uri="{FF2B5EF4-FFF2-40B4-BE49-F238E27FC236}">
                <a16:creationId xmlns:a16="http://schemas.microsoft.com/office/drawing/2014/main" id="{1137951B-2150-4192-B18F-E9ECBF0AC6C7}"/>
              </a:ext>
            </a:extLst>
          </p:cNvPr>
          <p:cNvSpPr/>
          <p:nvPr/>
        </p:nvSpPr>
        <p:spPr>
          <a:xfrm>
            <a:off x="3577651" y="4126679"/>
            <a:ext cx="2042840" cy="969939"/>
          </a:xfrm>
          <a:prstGeom prst="borderCallout1">
            <a:avLst>
              <a:gd name="adj1" fmla="val -194139"/>
              <a:gd name="adj2" fmla="val 21669"/>
              <a:gd name="adj3" fmla="val 2420"/>
              <a:gd name="adj4" fmla="val 59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000" dirty="0">
              <a:latin typeface="+mj-lt"/>
            </a:endParaRPr>
          </a:p>
          <a:p>
            <a:r>
              <a:rPr lang="en-ZA" sz="1000" dirty="0">
                <a:latin typeface="+mj-lt"/>
              </a:rPr>
              <a:t>You can select your preferred way of checking into the building. Either with your Digital Access card or by Typing in your name</a:t>
            </a:r>
          </a:p>
          <a:p>
            <a:endParaRPr lang="en-ZA" sz="1000" dirty="0">
              <a:latin typeface="+mj-lt"/>
            </a:endParaRPr>
          </a:p>
        </p:txBody>
      </p:sp>
      <p:sp>
        <p:nvSpPr>
          <p:cNvPr id="19" name="Callout: Line 18">
            <a:extLst>
              <a:ext uri="{FF2B5EF4-FFF2-40B4-BE49-F238E27FC236}">
                <a16:creationId xmlns:a16="http://schemas.microsoft.com/office/drawing/2014/main" id="{E408D92F-1329-46D5-8497-2395E1B07293}"/>
              </a:ext>
            </a:extLst>
          </p:cNvPr>
          <p:cNvSpPr/>
          <p:nvPr/>
        </p:nvSpPr>
        <p:spPr>
          <a:xfrm>
            <a:off x="6998174" y="4126679"/>
            <a:ext cx="1688626" cy="969195"/>
          </a:xfrm>
          <a:prstGeom prst="borderCallout1">
            <a:avLst>
              <a:gd name="adj1" fmla="val 1309"/>
              <a:gd name="adj2" fmla="val 71636"/>
              <a:gd name="adj3" fmla="val -107020"/>
              <a:gd name="adj4" fmla="val 502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mj-lt"/>
              </a:rPr>
              <a:t>Once completed the staff member shall be checked in. </a:t>
            </a:r>
          </a:p>
        </p:txBody>
      </p:sp>
      <p:pic>
        <p:nvPicPr>
          <p:cNvPr id="11" name="Picture 10" descr="Graphical user interface&#10;&#10;Description automatically generated with medium confidence">
            <a:extLst>
              <a:ext uri="{FF2B5EF4-FFF2-40B4-BE49-F238E27FC236}">
                <a16:creationId xmlns:a16="http://schemas.microsoft.com/office/drawing/2014/main" id="{7CE61C64-2175-D947-8F4E-10F48290D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4" b="4127"/>
          <a:stretch/>
        </p:blipFill>
        <p:spPr>
          <a:xfrm>
            <a:off x="3613916" y="1148416"/>
            <a:ext cx="1841032" cy="2763910"/>
          </a:xfrm>
          <a:prstGeom prst="rect">
            <a:avLst/>
          </a:prstGeom>
          <a:ln>
            <a:solidFill>
              <a:schemeClr val="accent1"/>
            </a:solidFill>
          </a:ln>
        </p:spPr>
      </p:pic>
      <p:sp>
        <p:nvSpPr>
          <p:cNvPr id="12" name="Rectangle 11">
            <a:extLst>
              <a:ext uri="{FF2B5EF4-FFF2-40B4-BE49-F238E27FC236}">
                <a16:creationId xmlns:a16="http://schemas.microsoft.com/office/drawing/2014/main" id="{FF2D396A-B59F-4881-0219-28F878F4864A}"/>
              </a:ext>
            </a:extLst>
          </p:cNvPr>
          <p:cNvSpPr/>
          <p:nvPr/>
        </p:nvSpPr>
        <p:spPr>
          <a:xfrm>
            <a:off x="4133428" y="3001191"/>
            <a:ext cx="796834" cy="8098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11C9E04F-74B1-05CB-D840-F4499D76E898}"/>
              </a:ext>
            </a:extLst>
          </p:cNvPr>
          <p:cNvSpPr/>
          <p:nvPr/>
        </p:nvSpPr>
        <p:spPr>
          <a:xfrm>
            <a:off x="770709" y="3651069"/>
            <a:ext cx="515982" cy="215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19" descr="A picture containing application&#10;&#10;Description automatically generated">
            <a:extLst>
              <a:ext uri="{FF2B5EF4-FFF2-40B4-BE49-F238E27FC236}">
                <a16:creationId xmlns:a16="http://schemas.microsoft.com/office/drawing/2014/main" id="{53B150B1-A4B1-91F2-5CCF-5C7AFC880A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13" b="3619"/>
          <a:stretch/>
        </p:blipFill>
        <p:spPr>
          <a:xfrm>
            <a:off x="6973652" y="1148416"/>
            <a:ext cx="1783233" cy="2763910"/>
          </a:xfrm>
          <a:prstGeom prst="rect">
            <a:avLst/>
          </a:prstGeom>
          <a:ln>
            <a:solidFill>
              <a:schemeClr val="tx2">
                <a:lumMod val="60000"/>
                <a:lumOff val="40000"/>
              </a:schemeClr>
            </a:solidFill>
          </a:ln>
        </p:spPr>
      </p:pic>
    </p:spTree>
    <p:extLst>
      <p:ext uri="{BB962C8B-B14F-4D97-AF65-F5344CB8AC3E}">
        <p14:creationId xmlns:p14="http://schemas.microsoft.com/office/powerpoint/2010/main" val="389891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021403EA-A57D-4375-BA29-580E311E4A7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3367" b="3367"/>
          <a:stretch/>
        </p:blipFill>
        <p:spPr>
          <a:xfrm>
            <a:off x="2407874" y="986244"/>
            <a:ext cx="1952447" cy="2913548"/>
          </a:xfrm>
          <a:prstGeom prst="rect">
            <a:avLst/>
          </a:prstGeom>
          <a:ln>
            <a:solidFill>
              <a:schemeClr val="tx2">
                <a:lumMod val="60000"/>
                <a:lumOff val="40000"/>
              </a:schemeClr>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a:ln>
            <a:solidFill>
              <a:schemeClr val="tx2">
                <a:lumMod val="60000"/>
                <a:lumOff val="40000"/>
              </a:schemeClr>
            </a:solidFill>
          </a:ln>
        </p:spPr>
        <p:txBody>
          <a:bodyPr>
            <a:normAutofit/>
          </a:bodyPr>
          <a:lstStyle/>
          <a:p>
            <a:r>
              <a:rPr lang="en-ZA" sz="2000" dirty="0"/>
              <a:t>ON SITE CHECK-IN: Visitors </a:t>
            </a:r>
          </a:p>
        </p:txBody>
      </p:sp>
      <p:sp>
        <p:nvSpPr>
          <p:cNvPr id="13" name="Callout: Line 12">
            <a:extLst>
              <a:ext uri="{FF2B5EF4-FFF2-40B4-BE49-F238E27FC236}">
                <a16:creationId xmlns:a16="http://schemas.microsoft.com/office/drawing/2014/main" id="{62403390-86B0-4504-AD2D-01BD1DB24A17}"/>
              </a:ext>
            </a:extLst>
          </p:cNvPr>
          <p:cNvSpPr/>
          <p:nvPr/>
        </p:nvSpPr>
        <p:spPr>
          <a:xfrm>
            <a:off x="7085168" y="4042064"/>
            <a:ext cx="1875063" cy="928252"/>
          </a:xfrm>
          <a:prstGeom prst="borderCallout1">
            <a:avLst>
              <a:gd name="adj1" fmla="val 387"/>
              <a:gd name="adj2" fmla="val 92738"/>
              <a:gd name="adj3" fmla="val -76176"/>
              <a:gd name="adj4" fmla="val 745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dirty="0">
                <a:latin typeface="Univers for BP Light" panose="020B0403020202020204" pitchFamily="34" charset="0"/>
              </a:rPr>
              <a:t>The Visitor needs to Select their visitor category and then select their host. (If they had been pre-booked they will not be required to complete this step)</a:t>
            </a:r>
          </a:p>
        </p:txBody>
      </p:sp>
      <p:sp>
        <p:nvSpPr>
          <p:cNvPr id="4" name="Callout: Line 3">
            <a:extLst>
              <a:ext uri="{FF2B5EF4-FFF2-40B4-BE49-F238E27FC236}">
                <a16:creationId xmlns:a16="http://schemas.microsoft.com/office/drawing/2014/main" id="{1137951B-2150-4192-B18F-E9ECBF0AC6C7}"/>
              </a:ext>
            </a:extLst>
          </p:cNvPr>
          <p:cNvSpPr/>
          <p:nvPr/>
        </p:nvSpPr>
        <p:spPr>
          <a:xfrm>
            <a:off x="2423305" y="4042064"/>
            <a:ext cx="1875063" cy="928252"/>
          </a:xfrm>
          <a:prstGeom prst="borderCallout1">
            <a:avLst>
              <a:gd name="adj1" fmla="val -2618"/>
              <a:gd name="adj2" fmla="val 59416"/>
              <a:gd name="adj3" fmla="val -109523"/>
              <a:gd name="adj4" fmla="val 5127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The Visitor shall select their preferred way of checking in. </a:t>
            </a:r>
          </a:p>
        </p:txBody>
      </p:sp>
      <p:sp>
        <p:nvSpPr>
          <p:cNvPr id="8" name="Callout: Line 7">
            <a:extLst>
              <a:ext uri="{FF2B5EF4-FFF2-40B4-BE49-F238E27FC236}">
                <a16:creationId xmlns:a16="http://schemas.microsoft.com/office/drawing/2014/main" id="{73EBEF8F-570A-4559-8B78-B53B63172858}"/>
              </a:ext>
            </a:extLst>
          </p:cNvPr>
          <p:cNvSpPr/>
          <p:nvPr/>
        </p:nvSpPr>
        <p:spPr>
          <a:xfrm>
            <a:off x="183769" y="4042064"/>
            <a:ext cx="1956758" cy="928252"/>
          </a:xfrm>
          <a:prstGeom prst="borderCallout1">
            <a:avLst>
              <a:gd name="adj1" fmla="val 612"/>
              <a:gd name="adj2" fmla="val 93170"/>
              <a:gd name="adj3" fmla="val -158414"/>
              <a:gd name="adj4" fmla="val 7183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a:rPr>
              <a:t>For Visitors, select visitor check in, alternatively ask the Visitor to scan the QR code and check in on their own device.</a:t>
            </a:r>
          </a:p>
          <a:p>
            <a:endParaRPr lang="en-ZA" sz="1100" dirty="0">
              <a:latin typeface="Univers for BP Light" panose="020B0403020202020204" pitchFamily="34" charset="0"/>
            </a:endParaRPr>
          </a:p>
        </p:txBody>
      </p:sp>
      <p:sp>
        <p:nvSpPr>
          <p:cNvPr id="15" name="Callout: Line 14">
            <a:extLst>
              <a:ext uri="{FF2B5EF4-FFF2-40B4-BE49-F238E27FC236}">
                <a16:creationId xmlns:a16="http://schemas.microsoft.com/office/drawing/2014/main" id="{F5E967C7-1E1E-4C62-B096-208F17D9BDB4}"/>
              </a:ext>
            </a:extLst>
          </p:cNvPr>
          <p:cNvSpPr/>
          <p:nvPr/>
        </p:nvSpPr>
        <p:spPr>
          <a:xfrm>
            <a:off x="4785097" y="4042064"/>
            <a:ext cx="1875063" cy="928252"/>
          </a:xfrm>
          <a:prstGeom prst="borderCallout1">
            <a:avLst>
              <a:gd name="adj1" fmla="val 3949"/>
              <a:gd name="adj2" fmla="val 1709"/>
              <a:gd name="adj3" fmla="val -203926"/>
              <a:gd name="adj4" fmla="val 138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The Visitor then needs to enter in either their mobile or identity number (Dependant on your setup). </a:t>
            </a:r>
          </a:p>
        </p:txBody>
      </p:sp>
      <p:sp>
        <p:nvSpPr>
          <p:cNvPr id="3" name="Rectangle 2">
            <a:extLst>
              <a:ext uri="{FF2B5EF4-FFF2-40B4-BE49-F238E27FC236}">
                <a16:creationId xmlns:a16="http://schemas.microsoft.com/office/drawing/2014/main" id="{79790403-B95C-CFA8-74C7-F47E3AD56D6F}"/>
              </a:ext>
            </a:extLst>
          </p:cNvPr>
          <p:cNvSpPr/>
          <p:nvPr/>
        </p:nvSpPr>
        <p:spPr>
          <a:xfrm>
            <a:off x="3089366" y="1031966"/>
            <a:ext cx="646611"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Qr code&#10;&#10;Description automatically generated">
            <a:extLst>
              <a:ext uri="{FF2B5EF4-FFF2-40B4-BE49-F238E27FC236}">
                <a16:creationId xmlns:a16="http://schemas.microsoft.com/office/drawing/2014/main" id="{051783D8-E8F1-56B6-4570-D5713447C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92" y="986245"/>
            <a:ext cx="1820968" cy="2913549"/>
          </a:xfrm>
          <a:prstGeom prst="rect">
            <a:avLst/>
          </a:prstGeom>
          <a:ln>
            <a:solidFill>
              <a:schemeClr val="accent1"/>
            </a:solidFill>
          </a:ln>
        </p:spPr>
      </p:pic>
      <p:pic>
        <p:nvPicPr>
          <p:cNvPr id="9" name="Picture 8" descr="Graphical user interface, text&#10;&#10;Description automatically generated">
            <a:extLst>
              <a:ext uri="{FF2B5EF4-FFF2-40B4-BE49-F238E27FC236}">
                <a16:creationId xmlns:a16="http://schemas.microsoft.com/office/drawing/2014/main" id="{EACF9A7D-6568-51DF-C7D0-6AB3D4E62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86" b="3367"/>
          <a:stretch/>
        </p:blipFill>
        <p:spPr>
          <a:xfrm>
            <a:off x="4754236" y="952465"/>
            <a:ext cx="1952447" cy="2947327"/>
          </a:xfrm>
          <a:prstGeom prst="rect">
            <a:avLst/>
          </a:prstGeom>
          <a:ln>
            <a:solidFill>
              <a:schemeClr val="tx2">
                <a:lumMod val="60000"/>
                <a:lumOff val="40000"/>
              </a:schemeClr>
            </a:solidFill>
          </a:ln>
        </p:spPr>
      </p:pic>
      <p:pic>
        <p:nvPicPr>
          <p:cNvPr id="14" name="Picture 13" descr="Graphical user interface, text, application&#10;&#10;Description automatically generated">
            <a:extLst>
              <a:ext uri="{FF2B5EF4-FFF2-40B4-BE49-F238E27FC236}">
                <a16:creationId xmlns:a16="http://schemas.microsoft.com/office/drawing/2014/main" id="{EECD47DD-E837-6497-79B5-1B9E8EF2A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58" b="3368"/>
          <a:stretch/>
        </p:blipFill>
        <p:spPr>
          <a:xfrm>
            <a:off x="7085168" y="952466"/>
            <a:ext cx="1949821" cy="2947327"/>
          </a:xfrm>
          <a:prstGeom prst="rect">
            <a:avLst/>
          </a:prstGeom>
          <a:ln>
            <a:solidFill>
              <a:schemeClr val="tx2">
                <a:lumMod val="60000"/>
                <a:lumOff val="40000"/>
              </a:schemeClr>
            </a:solidFill>
          </a:ln>
        </p:spPr>
      </p:pic>
    </p:spTree>
    <p:extLst>
      <p:ext uri="{BB962C8B-B14F-4D97-AF65-F5344CB8AC3E}">
        <p14:creationId xmlns:p14="http://schemas.microsoft.com/office/powerpoint/2010/main" val="377920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solidFill>
                  <a:schemeClr val="tx1"/>
                </a:solidFill>
              </a:rPr>
              <a:t>how the FM SYSTEMS OFFICE RESERVATION SYSTEM WORKS</a:t>
            </a:r>
          </a:p>
        </p:txBody>
      </p:sp>
      <p:sp>
        <p:nvSpPr>
          <p:cNvPr id="3" name="Content Placeholder 2"/>
          <p:cNvSpPr>
            <a:spLocks noGrp="1"/>
          </p:cNvSpPr>
          <p:nvPr>
            <p:ph idx="1"/>
          </p:nvPr>
        </p:nvSpPr>
        <p:spPr>
          <a:xfrm>
            <a:off x="376560" y="1063255"/>
            <a:ext cx="8431619" cy="3766831"/>
          </a:xfrm>
        </p:spPr>
        <p:txBody>
          <a:bodyPr vert="horz" lIns="91440" tIns="45720" rIns="91440" bIns="45720" rtlCol="0" anchor="t">
            <a:normAutofit/>
          </a:bodyPr>
          <a:lstStyle/>
          <a:p>
            <a:pPr marL="267970" indent="-267970"/>
            <a:r>
              <a:rPr lang="en-ZA" dirty="0">
                <a:solidFill>
                  <a:schemeClr val="tx1"/>
                </a:solidFill>
              </a:rPr>
              <a:t>Prior to arrival, staff members will be required to book their visit to the premises for the day they need to be on site</a:t>
            </a:r>
          </a:p>
          <a:p>
            <a:pPr marL="267970" indent="-267970"/>
            <a:r>
              <a:rPr lang="en-ZA" dirty="0">
                <a:solidFill>
                  <a:schemeClr val="tx1"/>
                </a:solidFill>
              </a:rPr>
              <a:t>On arrival, if the reservation is complete, the employee’s name will be picked up on the security scanner/ Kiosk.</a:t>
            </a:r>
          </a:p>
          <a:p>
            <a:pPr marL="267970" indent="-267970"/>
            <a:r>
              <a:rPr lang="en-ZA" dirty="0">
                <a:solidFill>
                  <a:schemeClr val="tx1"/>
                </a:solidFill>
              </a:rPr>
              <a:t>The employee’s unique QR code Access Card can also be used to enter the premises when scanned </a:t>
            </a:r>
          </a:p>
          <a:p>
            <a:pPr marL="267970" indent="-267970"/>
            <a:r>
              <a:rPr lang="en-ZA" dirty="0">
                <a:solidFill>
                  <a:schemeClr val="tx1"/>
                </a:solidFill>
              </a:rPr>
              <a:t>If the employee has not reserved office space for the day, their name will not appear on the scanner, and the QR code Access Card will not work</a:t>
            </a:r>
          </a:p>
          <a:p>
            <a:pPr marL="267970" indent="-267970"/>
            <a:r>
              <a:rPr lang="en-ZA" dirty="0">
                <a:solidFill>
                  <a:schemeClr val="tx1"/>
                </a:solidFill>
              </a:rPr>
              <a:t>Employees will be unable to book on days where the maximum capacity has been reached – this will be indicated on the calendar</a:t>
            </a:r>
          </a:p>
        </p:txBody>
      </p:sp>
    </p:spTree>
    <p:extLst>
      <p:ext uri="{BB962C8B-B14F-4D97-AF65-F5344CB8AC3E}">
        <p14:creationId xmlns:p14="http://schemas.microsoft.com/office/powerpoint/2010/main" val="284205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ON SITE CHECK-IN: Visitors CONTINUED</a:t>
            </a:r>
          </a:p>
        </p:txBody>
      </p:sp>
      <p:sp>
        <p:nvSpPr>
          <p:cNvPr id="13" name="Callout: Line 12">
            <a:extLst>
              <a:ext uri="{FF2B5EF4-FFF2-40B4-BE49-F238E27FC236}">
                <a16:creationId xmlns:a16="http://schemas.microsoft.com/office/drawing/2014/main" id="{62403390-86B0-4504-AD2D-01BD1DB24A17}"/>
              </a:ext>
            </a:extLst>
          </p:cNvPr>
          <p:cNvSpPr/>
          <p:nvPr/>
        </p:nvSpPr>
        <p:spPr>
          <a:xfrm>
            <a:off x="4780195" y="4165518"/>
            <a:ext cx="1826558" cy="928252"/>
          </a:xfrm>
          <a:prstGeom prst="borderCallout1">
            <a:avLst>
              <a:gd name="adj1" fmla="val 2850"/>
              <a:gd name="adj2" fmla="val 74044"/>
              <a:gd name="adj3" fmla="val -90131"/>
              <a:gd name="adj4" fmla="val 526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800" dirty="0">
                <a:latin typeface="Univers for BP Light" panose="020B0403020202020204" pitchFamily="34" charset="0"/>
              </a:rPr>
              <a:t>If you require your guests to watch and induction video you are able to do so here, this may be preceded with a questionnaire should you wish. In turn this shall record the date of completion as well as the lapse date on the admin dashboard.</a:t>
            </a:r>
          </a:p>
        </p:txBody>
      </p:sp>
      <p:sp>
        <p:nvSpPr>
          <p:cNvPr id="4" name="Callout: Line 3">
            <a:extLst>
              <a:ext uri="{FF2B5EF4-FFF2-40B4-BE49-F238E27FC236}">
                <a16:creationId xmlns:a16="http://schemas.microsoft.com/office/drawing/2014/main" id="{1137951B-2150-4192-B18F-E9ECBF0AC6C7}"/>
              </a:ext>
            </a:extLst>
          </p:cNvPr>
          <p:cNvSpPr/>
          <p:nvPr/>
        </p:nvSpPr>
        <p:spPr>
          <a:xfrm>
            <a:off x="2526682" y="4138125"/>
            <a:ext cx="1826558" cy="983038"/>
          </a:xfrm>
          <a:prstGeom prst="borderCallout1">
            <a:avLst>
              <a:gd name="adj1" fmla="val -2618"/>
              <a:gd name="adj2" fmla="val 59416"/>
              <a:gd name="adj3" fmla="val -52757"/>
              <a:gd name="adj4" fmla="val 558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Univers for BP Light" panose="020B0403020202020204" pitchFamily="34" charset="0"/>
              </a:rPr>
              <a:t>If you would like terms and conditions that require a signature and can be mailed to the client, this will be on the next page. </a:t>
            </a:r>
            <a:endParaRPr lang="en-ZA" sz="1100" dirty="0">
              <a:latin typeface="Univers for BP Light" panose="020B0403020202020204" pitchFamily="34" charset="0"/>
            </a:endParaRPr>
          </a:p>
        </p:txBody>
      </p:sp>
      <p:sp>
        <p:nvSpPr>
          <p:cNvPr id="8" name="Callout: Line 7">
            <a:extLst>
              <a:ext uri="{FF2B5EF4-FFF2-40B4-BE49-F238E27FC236}">
                <a16:creationId xmlns:a16="http://schemas.microsoft.com/office/drawing/2014/main" id="{73EBEF8F-570A-4559-8B78-B53B63172858}"/>
              </a:ext>
            </a:extLst>
          </p:cNvPr>
          <p:cNvSpPr/>
          <p:nvPr/>
        </p:nvSpPr>
        <p:spPr>
          <a:xfrm>
            <a:off x="298069" y="4165518"/>
            <a:ext cx="1956758" cy="928252"/>
          </a:xfrm>
          <a:prstGeom prst="borderCallout1">
            <a:avLst>
              <a:gd name="adj1" fmla="val 612"/>
              <a:gd name="adj2" fmla="val 93170"/>
              <a:gd name="adj3" fmla="val -41847"/>
              <a:gd name="adj4" fmla="val 835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800" dirty="0">
                <a:latin typeface="Univers for BP Light" panose="020B0403020202020204"/>
              </a:rPr>
              <a:t>The visitor shall then be asked to enter in their particulars. These fields are fully customizable to your needs. If you have selected to have terms and conditions listed the visitor shall need to acknowledge them prior to proceeding.</a:t>
            </a:r>
          </a:p>
          <a:p>
            <a:endParaRPr lang="en-ZA" sz="800" dirty="0">
              <a:latin typeface="Univers for BP Light" panose="020B0403020202020204" pitchFamily="34"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9FF31D45-C627-77CD-09EE-15C730D96F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67" b="4127"/>
          <a:stretch/>
        </p:blipFill>
        <p:spPr>
          <a:xfrm>
            <a:off x="251571" y="1027067"/>
            <a:ext cx="2003256" cy="2987459"/>
          </a:xfrm>
          <a:prstGeom prst="rect">
            <a:avLst/>
          </a:prstGeom>
          <a:ln>
            <a:solidFill>
              <a:schemeClr val="tx2">
                <a:lumMod val="60000"/>
                <a:lumOff val="40000"/>
              </a:schemeClr>
            </a:solidFill>
          </a:ln>
        </p:spPr>
      </p:pic>
      <p:pic>
        <p:nvPicPr>
          <p:cNvPr id="10" name="Picture 9" descr="Text, letter&#10;&#10;Description automatically generated">
            <a:extLst>
              <a:ext uri="{FF2B5EF4-FFF2-40B4-BE49-F238E27FC236}">
                <a16:creationId xmlns:a16="http://schemas.microsoft.com/office/drawing/2014/main" id="{B35F7EC3-E6FD-A592-A4BF-DDF46F5A9F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39" b="3238"/>
          <a:stretch/>
        </p:blipFill>
        <p:spPr>
          <a:xfrm>
            <a:off x="2526682" y="1027065"/>
            <a:ext cx="1981658" cy="2987459"/>
          </a:xfrm>
          <a:prstGeom prst="rect">
            <a:avLst/>
          </a:prstGeom>
          <a:ln>
            <a:solidFill>
              <a:schemeClr val="tx2">
                <a:lumMod val="60000"/>
                <a:lumOff val="40000"/>
              </a:schemeClr>
            </a:solidFill>
          </a:ln>
        </p:spPr>
      </p:pic>
      <p:pic>
        <p:nvPicPr>
          <p:cNvPr id="12" name="Picture 11" descr="Diagram, engineering drawing&#10;&#10;Description automatically generated">
            <a:extLst>
              <a:ext uri="{FF2B5EF4-FFF2-40B4-BE49-F238E27FC236}">
                <a16:creationId xmlns:a16="http://schemas.microsoft.com/office/drawing/2014/main" id="{5EF1F379-98CB-C88E-108E-2F2DC4890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195" y="1027064"/>
            <a:ext cx="1867162" cy="2987459"/>
          </a:xfrm>
          <a:prstGeom prst="rect">
            <a:avLst/>
          </a:prstGeom>
          <a:ln>
            <a:solidFill>
              <a:schemeClr val="tx2">
                <a:lumMod val="60000"/>
                <a:lumOff val="40000"/>
              </a:schemeClr>
            </a:solidFill>
          </a:ln>
        </p:spPr>
      </p:pic>
      <p:pic>
        <p:nvPicPr>
          <p:cNvPr id="16" name="Picture 15" descr="Timeline&#10;&#10;Description automatically generated with medium confidence">
            <a:extLst>
              <a:ext uri="{FF2B5EF4-FFF2-40B4-BE49-F238E27FC236}">
                <a16:creationId xmlns:a16="http://schemas.microsoft.com/office/drawing/2014/main" id="{A8A7CB63-53AF-AAE9-B7A7-F6E207037C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5267" y="1005342"/>
            <a:ext cx="1867162" cy="3009182"/>
          </a:xfrm>
          <a:prstGeom prst="rect">
            <a:avLst/>
          </a:prstGeom>
          <a:ln>
            <a:solidFill>
              <a:schemeClr val="tx2">
                <a:lumMod val="60000"/>
                <a:lumOff val="40000"/>
              </a:schemeClr>
            </a:solidFill>
          </a:ln>
        </p:spPr>
      </p:pic>
      <p:sp>
        <p:nvSpPr>
          <p:cNvPr id="17" name="Callout: Line 16">
            <a:extLst>
              <a:ext uri="{FF2B5EF4-FFF2-40B4-BE49-F238E27FC236}">
                <a16:creationId xmlns:a16="http://schemas.microsoft.com/office/drawing/2014/main" id="{F5D4B2D4-C7F0-99C0-1F13-FDC70BCB499E}"/>
              </a:ext>
            </a:extLst>
          </p:cNvPr>
          <p:cNvSpPr/>
          <p:nvPr/>
        </p:nvSpPr>
        <p:spPr>
          <a:xfrm>
            <a:off x="7045569" y="4165518"/>
            <a:ext cx="1826558" cy="928252"/>
          </a:xfrm>
          <a:prstGeom prst="borderCallout1">
            <a:avLst>
              <a:gd name="adj1" fmla="val 2850"/>
              <a:gd name="adj2" fmla="val 74044"/>
              <a:gd name="adj3" fmla="val -90131"/>
              <a:gd name="adj4" fmla="val 526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dirty="0">
                <a:latin typeface="Univers for BP Light" panose="020B0403020202020204" pitchFamily="34" charset="0"/>
              </a:rPr>
              <a:t>Once all of the relevant fields have been completed the guest has an opportunity to review their information prior to checking in.</a:t>
            </a:r>
          </a:p>
        </p:txBody>
      </p:sp>
    </p:spTree>
    <p:extLst>
      <p:ext uri="{BB962C8B-B14F-4D97-AF65-F5344CB8AC3E}">
        <p14:creationId xmlns:p14="http://schemas.microsoft.com/office/powerpoint/2010/main" val="160859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application&#10;&#10;Description automatically generated">
            <a:extLst>
              <a:ext uri="{FF2B5EF4-FFF2-40B4-BE49-F238E27FC236}">
                <a16:creationId xmlns:a16="http://schemas.microsoft.com/office/drawing/2014/main" id="{71D25B51-B62E-4317-F86E-F75E5B8EFB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62" b="3367"/>
          <a:stretch/>
        </p:blipFill>
        <p:spPr>
          <a:xfrm>
            <a:off x="7043501" y="986245"/>
            <a:ext cx="1927555" cy="2913549"/>
          </a:xfrm>
          <a:prstGeom prst="rect">
            <a:avLst/>
          </a:prstGeom>
          <a:ln>
            <a:solidFill>
              <a:schemeClr val="tx2">
                <a:lumMod val="60000"/>
                <a:lumOff val="40000"/>
              </a:schemeClr>
            </a:solidFill>
          </a:ln>
        </p:spPr>
      </p:pic>
      <p:pic>
        <p:nvPicPr>
          <p:cNvPr id="11" name="Picture 10" descr="Graphical user interface, application&#10;&#10;Description automatically generated">
            <a:extLst>
              <a:ext uri="{FF2B5EF4-FFF2-40B4-BE49-F238E27FC236}">
                <a16:creationId xmlns:a16="http://schemas.microsoft.com/office/drawing/2014/main" id="{C2539EE3-8795-E34F-604D-644F1E3A6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96" b="3367"/>
          <a:stretch/>
        </p:blipFill>
        <p:spPr>
          <a:xfrm>
            <a:off x="4703523" y="986244"/>
            <a:ext cx="1938483" cy="2913549"/>
          </a:xfrm>
          <a:prstGeom prst="rect">
            <a:avLst/>
          </a:prstGeom>
          <a:ln>
            <a:solidFill>
              <a:schemeClr val="tx2">
                <a:lumMod val="60000"/>
                <a:lumOff val="40000"/>
              </a:schemeClr>
            </a:solidFill>
          </a:ln>
        </p:spPr>
      </p:pic>
      <p:pic>
        <p:nvPicPr>
          <p:cNvPr id="9" name="Picture 8" descr="Graphical user interface, application&#10;&#10;Description automatically generated">
            <a:extLst>
              <a:ext uri="{FF2B5EF4-FFF2-40B4-BE49-F238E27FC236}">
                <a16:creationId xmlns:a16="http://schemas.microsoft.com/office/drawing/2014/main" id="{0318B1AC-5B43-4CCA-67FF-6FA9678E8A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96" b="3367"/>
          <a:stretch/>
        </p:blipFill>
        <p:spPr>
          <a:xfrm>
            <a:off x="2363545" y="986244"/>
            <a:ext cx="1938483" cy="2913549"/>
          </a:xfrm>
          <a:prstGeom prst="rect">
            <a:avLst/>
          </a:prstGeom>
          <a:ln>
            <a:solidFill>
              <a:schemeClr val="tx2">
                <a:lumMod val="60000"/>
                <a:lumOff val="40000"/>
              </a:schemeClr>
            </a:solidFill>
          </a:ln>
        </p:spPr>
      </p:pic>
      <p:pic>
        <p:nvPicPr>
          <p:cNvPr id="3" name="Picture 2" descr="Qr code&#10;&#10;Description automatically generated">
            <a:extLst>
              <a:ext uri="{FF2B5EF4-FFF2-40B4-BE49-F238E27FC236}">
                <a16:creationId xmlns:a16="http://schemas.microsoft.com/office/drawing/2014/main" id="{2A3DCF3C-3312-B50B-F542-D4264E7B9D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64" y="986245"/>
            <a:ext cx="1820968" cy="2913549"/>
          </a:xfrm>
          <a:prstGeom prst="rect">
            <a:avLst/>
          </a:prstGeom>
          <a:ln>
            <a:solidFill>
              <a:schemeClr val="accent1"/>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DELIVERIES</a:t>
            </a:r>
          </a:p>
        </p:txBody>
      </p:sp>
      <p:sp>
        <p:nvSpPr>
          <p:cNvPr id="13" name="Callout: Line 12">
            <a:extLst>
              <a:ext uri="{FF2B5EF4-FFF2-40B4-BE49-F238E27FC236}">
                <a16:creationId xmlns:a16="http://schemas.microsoft.com/office/drawing/2014/main" id="{62403390-86B0-4504-AD2D-01BD1DB24A17}"/>
              </a:ext>
            </a:extLst>
          </p:cNvPr>
          <p:cNvSpPr/>
          <p:nvPr/>
        </p:nvSpPr>
        <p:spPr>
          <a:xfrm>
            <a:off x="6878930" y="4042063"/>
            <a:ext cx="2178699" cy="955646"/>
          </a:xfrm>
          <a:prstGeom prst="borderCallout1">
            <a:avLst>
              <a:gd name="adj1" fmla="val 2850"/>
              <a:gd name="adj2" fmla="val 74044"/>
              <a:gd name="adj3" fmla="val -90131"/>
              <a:gd name="adj4" fmla="val 526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Select the Host to whom the delivery belongs, take a picture and submit. An email or SMS shall now be sent to the host notifying them of their delivery. </a:t>
            </a:r>
          </a:p>
        </p:txBody>
      </p:sp>
      <p:sp>
        <p:nvSpPr>
          <p:cNvPr id="4" name="Callout: Line 3">
            <a:extLst>
              <a:ext uri="{FF2B5EF4-FFF2-40B4-BE49-F238E27FC236}">
                <a16:creationId xmlns:a16="http://schemas.microsoft.com/office/drawing/2014/main" id="{1137951B-2150-4192-B18F-E9ECBF0AC6C7}"/>
              </a:ext>
            </a:extLst>
          </p:cNvPr>
          <p:cNvSpPr/>
          <p:nvPr/>
        </p:nvSpPr>
        <p:spPr>
          <a:xfrm>
            <a:off x="4662217" y="4042063"/>
            <a:ext cx="1874799" cy="955645"/>
          </a:xfrm>
          <a:prstGeom prst="borderCallout1">
            <a:avLst>
              <a:gd name="adj1" fmla="val -2618"/>
              <a:gd name="adj2" fmla="val 59416"/>
              <a:gd name="adj3" fmla="val -120195"/>
              <a:gd name="adj4" fmla="val 5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Select the delivery company </a:t>
            </a:r>
          </a:p>
        </p:txBody>
      </p:sp>
      <p:sp>
        <p:nvSpPr>
          <p:cNvPr id="8" name="Callout: Line 7">
            <a:extLst>
              <a:ext uri="{FF2B5EF4-FFF2-40B4-BE49-F238E27FC236}">
                <a16:creationId xmlns:a16="http://schemas.microsoft.com/office/drawing/2014/main" id="{73EBEF8F-570A-4559-8B78-B53B63172858}"/>
              </a:ext>
            </a:extLst>
          </p:cNvPr>
          <p:cNvSpPr/>
          <p:nvPr/>
        </p:nvSpPr>
        <p:spPr>
          <a:xfrm>
            <a:off x="183769" y="4042064"/>
            <a:ext cx="1956758" cy="928252"/>
          </a:xfrm>
          <a:prstGeom prst="borderCallout1">
            <a:avLst>
              <a:gd name="adj1" fmla="val 1731"/>
              <a:gd name="adj2" fmla="val 2364"/>
              <a:gd name="adj3" fmla="val -32369"/>
              <a:gd name="adj4" fmla="val 99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a:rPr>
              <a:t>For deliveries, select the delivery icon. </a:t>
            </a:r>
          </a:p>
          <a:p>
            <a:endParaRPr lang="en-ZA" sz="1100" dirty="0">
              <a:latin typeface="Univers for BP Light" panose="020B0403020202020204" pitchFamily="34" charset="0"/>
            </a:endParaRPr>
          </a:p>
        </p:txBody>
      </p:sp>
      <p:sp>
        <p:nvSpPr>
          <p:cNvPr id="18" name="Callout: Line 17">
            <a:extLst>
              <a:ext uri="{FF2B5EF4-FFF2-40B4-BE49-F238E27FC236}">
                <a16:creationId xmlns:a16="http://schemas.microsoft.com/office/drawing/2014/main" id="{7E2A3262-DE50-4811-8DBB-665E9D7240AF}"/>
              </a:ext>
            </a:extLst>
          </p:cNvPr>
          <p:cNvSpPr/>
          <p:nvPr/>
        </p:nvSpPr>
        <p:spPr>
          <a:xfrm>
            <a:off x="2422993" y="4035908"/>
            <a:ext cx="1956758" cy="928252"/>
          </a:xfrm>
          <a:prstGeom prst="borderCallout1">
            <a:avLst>
              <a:gd name="adj1" fmla="val 1731"/>
              <a:gd name="adj2" fmla="val 2364"/>
              <a:gd name="adj3" fmla="val -181773"/>
              <a:gd name="adj4" fmla="val 228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a:rPr>
              <a:t>Select the deliver tab</a:t>
            </a:r>
          </a:p>
          <a:p>
            <a:endParaRPr lang="en-ZA" sz="1100" dirty="0">
              <a:latin typeface="Univers for BP Light" panose="020B0403020202020204" pitchFamily="34" charset="0"/>
            </a:endParaRPr>
          </a:p>
        </p:txBody>
      </p:sp>
    </p:spTree>
    <p:extLst>
      <p:ext uri="{BB962C8B-B14F-4D97-AF65-F5344CB8AC3E}">
        <p14:creationId xmlns:p14="http://schemas.microsoft.com/office/powerpoint/2010/main" val="74874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2DA7B036-F0BA-2602-5407-32DEFBBE28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8" b="3368"/>
          <a:stretch/>
        </p:blipFill>
        <p:spPr>
          <a:xfrm>
            <a:off x="4669705" y="986244"/>
            <a:ext cx="1927477" cy="2913550"/>
          </a:xfrm>
          <a:prstGeom prst="rect">
            <a:avLst/>
          </a:prstGeom>
          <a:ln>
            <a:solidFill>
              <a:schemeClr val="tx2">
                <a:lumMod val="60000"/>
                <a:lumOff val="40000"/>
              </a:schemeClr>
            </a:solidFill>
          </a:ln>
        </p:spPr>
      </p:pic>
      <p:pic>
        <p:nvPicPr>
          <p:cNvPr id="5" name="Picture 4" descr="Graphical user interface, application&#10;&#10;Description automatically generated">
            <a:extLst>
              <a:ext uri="{FF2B5EF4-FFF2-40B4-BE49-F238E27FC236}">
                <a16:creationId xmlns:a16="http://schemas.microsoft.com/office/drawing/2014/main" id="{7A2B60C0-0B28-E719-0295-D5B22B2F42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96" b="3367"/>
          <a:stretch/>
        </p:blipFill>
        <p:spPr>
          <a:xfrm>
            <a:off x="2401927" y="986508"/>
            <a:ext cx="1938483" cy="2913549"/>
          </a:xfrm>
          <a:prstGeom prst="rect">
            <a:avLst/>
          </a:prstGeom>
          <a:ln>
            <a:solidFill>
              <a:schemeClr val="tx2">
                <a:lumMod val="60000"/>
                <a:lumOff val="40000"/>
              </a:schemeClr>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DELIVERIES: Collection</a:t>
            </a:r>
          </a:p>
        </p:txBody>
      </p:sp>
      <p:sp>
        <p:nvSpPr>
          <p:cNvPr id="13" name="Callout: Line 12">
            <a:extLst>
              <a:ext uri="{FF2B5EF4-FFF2-40B4-BE49-F238E27FC236}">
                <a16:creationId xmlns:a16="http://schemas.microsoft.com/office/drawing/2014/main" id="{62403390-86B0-4504-AD2D-01BD1DB24A17}"/>
              </a:ext>
            </a:extLst>
          </p:cNvPr>
          <p:cNvSpPr/>
          <p:nvPr/>
        </p:nvSpPr>
        <p:spPr>
          <a:xfrm>
            <a:off x="7003473" y="4069834"/>
            <a:ext cx="1956758" cy="888173"/>
          </a:xfrm>
          <a:prstGeom prst="borderCallout1">
            <a:avLst>
              <a:gd name="adj1" fmla="val 2850"/>
              <a:gd name="adj2" fmla="val 74044"/>
              <a:gd name="adj3" fmla="val -46723"/>
              <a:gd name="adj4" fmla="val 606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You will then be presented with all deliveries for the recipient. Click on the parcel and click the collect tab. </a:t>
            </a:r>
          </a:p>
        </p:txBody>
      </p:sp>
      <p:sp>
        <p:nvSpPr>
          <p:cNvPr id="4" name="Callout: Line 3">
            <a:extLst>
              <a:ext uri="{FF2B5EF4-FFF2-40B4-BE49-F238E27FC236}">
                <a16:creationId xmlns:a16="http://schemas.microsoft.com/office/drawing/2014/main" id="{1137951B-2150-4192-B18F-E9ECBF0AC6C7}"/>
              </a:ext>
            </a:extLst>
          </p:cNvPr>
          <p:cNvSpPr/>
          <p:nvPr/>
        </p:nvSpPr>
        <p:spPr>
          <a:xfrm>
            <a:off x="2655954" y="4037931"/>
            <a:ext cx="1758758" cy="928252"/>
          </a:xfrm>
          <a:prstGeom prst="borderCallout1">
            <a:avLst>
              <a:gd name="adj1" fmla="val -2618"/>
              <a:gd name="adj2" fmla="val 59416"/>
              <a:gd name="adj3" fmla="val -106240"/>
              <a:gd name="adj4" fmla="val 533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Select the collect delivery tab. </a:t>
            </a:r>
          </a:p>
        </p:txBody>
      </p:sp>
      <p:sp>
        <p:nvSpPr>
          <p:cNvPr id="8" name="Callout: Line 7">
            <a:extLst>
              <a:ext uri="{FF2B5EF4-FFF2-40B4-BE49-F238E27FC236}">
                <a16:creationId xmlns:a16="http://schemas.microsoft.com/office/drawing/2014/main" id="{73EBEF8F-570A-4559-8B78-B53B63172858}"/>
              </a:ext>
            </a:extLst>
          </p:cNvPr>
          <p:cNvSpPr/>
          <p:nvPr/>
        </p:nvSpPr>
        <p:spPr>
          <a:xfrm>
            <a:off x="183769" y="4042064"/>
            <a:ext cx="1956758" cy="915943"/>
          </a:xfrm>
          <a:prstGeom prst="borderCallout1">
            <a:avLst>
              <a:gd name="adj1" fmla="val 1731"/>
              <a:gd name="adj2" fmla="val 2364"/>
              <a:gd name="adj3" fmla="val -20877"/>
              <a:gd name="adj4" fmla="val 87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To collect a delivery, select the delivery icon</a:t>
            </a:r>
          </a:p>
        </p:txBody>
      </p:sp>
      <p:sp>
        <p:nvSpPr>
          <p:cNvPr id="16" name="Callout: Line 15">
            <a:extLst>
              <a:ext uri="{FF2B5EF4-FFF2-40B4-BE49-F238E27FC236}">
                <a16:creationId xmlns:a16="http://schemas.microsoft.com/office/drawing/2014/main" id="{8A967A4D-C4C9-4E0D-9CB0-E1B3E35E4AD3}"/>
              </a:ext>
            </a:extLst>
          </p:cNvPr>
          <p:cNvSpPr/>
          <p:nvPr/>
        </p:nvSpPr>
        <p:spPr>
          <a:xfrm>
            <a:off x="4930140" y="4029755"/>
            <a:ext cx="1813868" cy="928252"/>
          </a:xfrm>
          <a:prstGeom prst="borderCallout1">
            <a:avLst>
              <a:gd name="adj1" fmla="val -2618"/>
              <a:gd name="adj2" fmla="val 59416"/>
              <a:gd name="adj3" fmla="val -120195"/>
              <a:gd name="adj4" fmla="val 5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Type in the name of the recipient. </a:t>
            </a:r>
          </a:p>
        </p:txBody>
      </p:sp>
      <p:pic>
        <p:nvPicPr>
          <p:cNvPr id="3" name="Picture 2" descr="Qr code&#10;&#10;Description automatically generated">
            <a:extLst>
              <a:ext uri="{FF2B5EF4-FFF2-40B4-BE49-F238E27FC236}">
                <a16:creationId xmlns:a16="http://schemas.microsoft.com/office/drawing/2014/main" id="{CC1BD02D-E12F-163A-C93E-74D735588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64" y="986245"/>
            <a:ext cx="1820968" cy="2913549"/>
          </a:xfrm>
          <a:prstGeom prst="rect">
            <a:avLst/>
          </a:prstGeom>
          <a:ln>
            <a:solidFill>
              <a:schemeClr val="accent1"/>
            </a:solidFill>
          </a:ln>
        </p:spPr>
      </p:pic>
      <p:pic>
        <p:nvPicPr>
          <p:cNvPr id="12" name="Picture 11" descr="Graphical user interface, text, application&#10;&#10;Description automatically generated">
            <a:extLst>
              <a:ext uri="{FF2B5EF4-FFF2-40B4-BE49-F238E27FC236}">
                <a16:creationId xmlns:a16="http://schemas.microsoft.com/office/drawing/2014/main" id="{6A3BC7BB-7D7C-04DD-1936-753D432FFC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85" b="3368"/>
          <a:stretch/>
        </p:blipFill>
        <p:spPr>
          <a:xfrm>
            <a:off x="6964859" y="990159"/>
            <a:ext cx="1927477" cy="2909634"/>
          </a:xfrm>
          <a:prstGeom prst="rect">
            <a:avLst/>
          </a:prstGeom>
          <a:ln>
            <a:solidFill>
              <a:schemeClr val="tx2">
                <a:lumMod val="60000"/>
                <a:lumOff val="40000"/>
              </a:schemeClr>
            </a:solidFill>
          </a:ln>
        </p:spPr>
      </p:pic>
    </p:spTree>
    <p:extLst>
      <p:ext uri="{BB962C8B-B14F-4D97-AF65-F5344CB8AC3E}">
        <p14:creationId xmlns:p14="http://schemas.microsoft.com/office/powerpoint/2010/main" val="770088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88C4BA42-5305-551C-E90D-FC5F68719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67" b="3367"/>
          <a:stretch/>
        </p:blipFill>
        <p:spPr>
          <a:xfrm>
            <a:off x="6368797" y="964745"/>
            <a:ext cx="1991484" cy="2971801"/>
          </a:xfrm>
          <a:prstGeom prst="rect">
            <a:avLst/>
          </a:prstGeom>
          <a:ln>
            <a:solidFill>
              <a:schemeClr val="tx2">
                <a:lumMod val="60000"/>
                <a:lumOff val="40000"/>
              </a:schemeClr>
            </a:solidFill>
          </a:ln>
        </p:spPr>
      </p:pic>
      <p:pic>
        <p:nvPicPr>
          <p:cNvPr id="12" name="Picture 11" descr="A picture containing graphical user interface&#10;&#10;Description automatically generated">
            <a:extLst>
              <a:ext uri="{FF2B5EF4-FFF2-40B4-BE49-F238E27FC236}">
                <a16:creationId xmlns:a16="http://schemas.microsoft.com/office/drawing/2014/main" id="{4F0BE036-B439-BEDF-B221-0F3A29C878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86" b="3367"/>
          <a:stretch/>
        </p:blipFill>
        <p:spPr>
          <a:xfrm>
            <a:off x="3270332" y="1005839"/>
            <a:ext cx="1968660" cy="2971801"/>
          </a:xfrm>
          <a:prstGeom prst="rect">
            <a:avLst/>
          </a:prstGeom>
          <a:ln>
            <a:solidFill>
              <a:schemeClr val="tx2">
                <a:lumMod val="60000"/>
                <a:lumOff val="40000"/>
              </a:schemeClr>
            </a:solidFill>
          </a:ln>
        </p:spPr>
      </p:pic>
      <p:pic>
        <p:nvPicPr>
          <p:cNvPr id="7" name="Picture 6" descr="Graphical user interface, application&#10;&#10;Description automatically generated">
            <a:extLst>
              <a:ext uri="{FF2B5EF4-FFF2-40B4-BE49-F238E27FC236}">
                <a16:creationId xmlns:a16="http://schemas.microsoft.com/office/drawing/2014/main" id="{4B1753EE-453A-39AE-323A-4D6078636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46" b="3448"/>
          <a:stretch/>
        </p:blipFill>
        <p:spPr>
          <a:xfrm>
            <a:off x="145586" y="1005839"/>
            <a:ext cx="1994941" cy="2971801"/>
          </a:xfrm>
          <a:prstGeom prst="rect">
            <a:avLst/>
          </a:prstGeom>
          <a:ln>
            <a:solidFill>
              <a:schemeClr val="tx2">
                <a:lumMod val="60000"/>
                <a:lumOff val="40000"/>
              </a:schemeClr>
            </a:solidFill>
          </a:ln>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DELIVERIES: Collection continued</a:t>
            </a:r>
          </a:p>
        </p:txBody>
      </p:sp>
      <p:sp>
        <p:nvSpPr>
          <p:cNvPr id="8" name="Callout: Line 7">
            <a:extLst>
              <a:ext uri="{FF2B5EF4-FFF2-40B4-BE49-F238E27FC236}">
                <a16:creationId xmlns:a16="http://schemas.microsoft.com/office/drawing/2014/main" id="{73EBEF8F-570A-4559-8B78-B53B63172858}"/>
              </a:ext>
            </a:extLst>
          </p:cNvPr>
          <p:cNvSpPr/>
          <p:nvPr/>
        </p:nvSpPr>
        <p:spPr>
          <a:xfrm>
            <a:off x="183769" y="4042064"/>
            <a:ext cx="1956758" cy="928252"/>
          </a:xfrm>
          <a:prstGeom prst="borderCallout1">
            <a:avLst>
              <a:gd name="adj1" fmla="val 1731"/>
              <a:gd name="adj2" fmla="val 2364"/>
              <a:gd name="adj3" fmla="val -58638"/>
              <a:gd name="adj4" fmla="val 305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The recipient will then be asked to take a picture with the parcel.</a:t>
            </a:r>
          </a:p>
        </p:txBody>
      </p:sp>
      <p:sp>
        <p:nvSpPr>
          <p:cNvPr id="16" name="Callout: Line 15">
            <a:extLst>
              <a:ext uri="{FF2B5EF4-FFF2-40B4-BE49-F238E27FC236}">
                <a16:creationId xmlns:a16="http://schemas.microsoft.com/office/drawing/2014/main" id="{8A967A4D-C4C9-4E0D-9CB0-E1B3E35E4AD3}"/>
              </a:ext>
            </a:extLst>
          </p:cNvPr>
          <p:cNvSpPr/>
          <p:nvPr/>
        </p:nvSpPr>
        <p:spPr>
          <a:xfrm>
            <a:off x="6457605" y="4042064"/>
            <a:ext cx="1813868" cy="928252"/>
          </a:xfrm>
          <a:prstGeom prst="borderCallout1">
            <a:avLst>
              <a:gd name="adj1" fmla="val 3128"/>
              <a:gd name="adj2" fmla="val 90503"/>
              <a:gd name="adj3" fmla="val -120195"/>
              <a:gd name="adj4" fmla="val 5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The recipient has now successfully collected their parcel.</a:t>
            </a:r>
          </a:p>
        </p:txBody>
      </p:sp>
      <p:sp>
        <p:nvSpPr>
          <p:cNvPr id="10" name="Callout: Line 9">
            <a:extLst>
              <a:ext uri="{FF2B5EF4-FFF2-40B4-BE49-F238E27FC236}">
                <a16:creationId xmlns:a16="http://schemas.microsoft.com/office/drawing/2014/main" id="{CB78A2A8-4DD8-1849-E282-00F18B4B6515}"/>
              </a:ext>
            </a:extLst>
          </p:cNvPr>
          <p:cNvSpPr/>
          <p:nvPr/>
        </p:nvSpPr>
        <p:spPr>
          <a:xfrm>
            <a:off x="3270332" y="4042064"/>
            <a:ext cx="1956758" cy="928252"/>
          </a:xfrm>
          <a:prstGeom prst="borderCallout1">
            <a:avLst>
              <a:gd name="adj1" fmla="val 1731"/>
              <a:gd name="adj2" fmla="val 2364"/>
              <a:gd name="adj3" fmla="val -58638"/>
              <a:gd name="adj4" fmla="val 305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Once the image has been captured the recipient is required to sign confirmation.</a:t>
            </a:r>
          </a:p>
        </p:txBody>
      </p:sp>
    </p:spTree>
    <p:extLst>
      <p:ext uri="{BB962C8B-B14F-4D97-AF65-F5344CB8AC3E}">
        <p14:creationId xmlns:p14="http://schemas.microsoft.com/office/powerpoint/2010/main" val="137782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Checking out</a:t>
            </a:r>
          </a:p>
        </p:txBody>
      </p:sp>
      <p:sp>
        <p:nvSpPr>
          <p:cNvPr id="8" name="Callout: Line 7">
            <a:extLst>
              <a:ext uri="{FF2B5EF4-FFF2-40B4-BE49-F238E27FC236}">
                <a16:creationId xmlns:a16="http://schemas.microsoft.com/office/drawing/2014/main" id="{73EBEF8F-570A-4559-8B78-B53B63172858}"/>
              </a:ext>
            </a:extLst>
          </p:cNvPr>
          <p:cNvSpPr/>
          <p:nvPr/>
        </p:nvSpPr>
        <p:spPr>
          <a:xfrm>
            <a:off x="342140" y="4104453"/>
            <a:ext cx="1956758" cy="928252"/>
          </a:xfrm>
          <a:prstGeom prst="borderCallout1">
            <a:avLst>
              <a:gd name="adj1" fmla="val 1731"/>
              <a:gd name="adj2" fmla="val 102055"/>
              <a:gd name="adj3" fmla="val -38116"/>
              <a:gd name="adj4" fmla="val 882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To check out staff and visitors select the check out icon	</a:t>
            </a:r>
          </a:p>
        </p:txBody>
      </p:sp>
      <p:sp>
        <p:nvSpPr>
          <p:cNvPr id="15" name="Callout: Line 14">
            <a:extLst>
              <a:ext uri="{FF2B5EF4-FFF2-40B4-BE49-F238E27FC236}">
                <a16:creationId xmlns:a16="http://schemas.microsoft.com/office/drawing/2014/main" id="{5842AF58-7363-4B98-9418-C17C65A33F3C}"/>
              </a:ext>
            </a:extLst>
          </p:cNvPr>
          <p:cNvSpPr/>
          <p:nvPr/>
        </p:nvSpPr>
        <p:spPr>
          <a:xfrm>
            <a:off x="3222727" y="4104453"/>
            <a:ext cx="1956757" cy="949754"/>
          </a:xfrm>
          <a:prstGeom prst="borderCallout1">
            <a:avLst>
              <a:gd name="adj1" fmla="val 3128"/>
              <a:gd name="adj2" fmla="val 90503"/>
              <a:gd name="adj3" fmla="val -120195"/>
              <a:gd name="adj4" fmla="val 5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For visitors they shall need to enter their ID number/ Cell hone number. For staff they shall need to enter their name.</a:t>
            </a:r>
          </a:p>
        </p:txBody>
      </p:sp>
      <p:sp>
        <p:nvSpPr>
          <p:cNvPr id="17" name="Callout: Line 16">
            <a:extLst>
              <a:ext uri="{FF2B5EF4-FFF2-40B4-BE49-F238E27FC236}">
                <a16:creationId xmlns:a16="http://schemas.microsoft.com/office/drawing/2014/main" id="{79D6E48D-1027-4617-A7B9-0C086D60FAD5}"/>
              </a:ext>
            </a:extLst>
          </p:cNvPr>
          <p:cNvSpPr/>
          <p:nvPr/>
        </p:nvSpPr>
        <p:spPr>
          <a:xfrm>
            <a:off x="6478564" y="4104453"/>
            <a:ext cx="1813868" cy="928252"/>
          </a:xfrm>
          <a:prstGeom prst="borderCallout1">
            <a:avLst>
              <a:gd name="adj1" fmla="val 3128"/>
              <a:gd name="adj2" fmla="val 90503"/>
              <a:gd name="adj3" fmla="val -120195"/>
              <a:gd name="adj4" fmla="val 5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latin typeface="Univers for BP Light" panose="020B0403020202020204" pitchFamily="34" charset="0"/>
              </a:rPr>
              <a:t>Once submitted the individual has successfully checked out.</a:t>
            </a:r>
          </a:p>
        </p:txBody>
      </p:sp>
      <p:pic>
        <p:nvPicPr>
          <p:cNvPr id="3" name="Picture 2" descr="Qr code&#10;&#10;Description automatically generated">
            <a:extLst>
              <a:ext uri="{FF2B5EF4-FFF2-40B4-BE49-F238E27FC236}">
                <a16:creationId xmlns:a16="http://schemas.microsoft.com/office/drawing/2014/main" id="{1A59EAEC-2678-F92E-9268-018C973EB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140" y="986244"/>
            <a:ext cx="1820968" cy="2913549"/>
          </a:xfrm>
          <a:prstGeom prst="rect">
            <a:avLst/>
          </a:prstGeom>
          <a:ln>
            <a:solidFill>
              <a:schemeClr val="accent1"/>
            </a:solidFill>
          </a:ln>
        </p:spPr>
      </p:pic>
      <p:pic>
        <p:nvPicPr>
          <p:cNvPr id="6" name="Picture 5" descr="Graphical user interface, text, application&#10;&#10;Description automatically generated">
            <a:extLst>
              <a:ext uri="{FF2B5EF4-FFF2-40B4-BE49-F238E27FC236}">
                <a16:creationId xmlns:a16="http://schemas.microsoft.com/office/drawing/2014/main" id="{0B55228F-881A-80FB-2CD7-4A46618A9C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17" b="3367"/>
          <a:stretch/>
        </p:blipFill>
        <p:spPr>
          <a:xfrm>
            <a:off x="3222727" y="986244"/>
            <a:ext cx="1945147" cy="2913549"/>
          </a:xfrm>
          <a:prstGeom prst="rect">
            <a:avLst/>
          </a:prstGeom>
          <a:ln>
            <a:solidFill>
              <a:schemeClr val="tx2">
                <a:lumMod val="60000"/>
                <a:lumOff val="40000"/>
              </a:schemeClr>
            </a:solidFill>
          </a:ln>
        </p:spPr>
      </p:pic>
      <p:pic>
        <p:nvPicPr>
          <p:cNvPr id="10" name="Picture 9" descr="Graphical user interface, application&#10;&#10;Description automatically generated">
            <a:extLst>
              <a:ext uri="{FF2B5EF4-FFF2-40B4-BE49-F238E27FC236}">
                <a16:creationId xmlns:a16="http://schemas.microsoft.com/office/drawing/2014/main" id="{52A22642-48C2-EF5F-5C35-D92E34FECD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564" y="986244"/>
            <a:ext cx="1820969" cy="2913550"/>
          </a:xfrm>
          <a:prstGeom prst="rect">
            <a:avLst/>
          </a:prstGeom>
          <a:ln>
            <a:solidFill>
              <a:schemeClr val="tx2">
                <a:lumMod val="60000"/>
                <a:lumOff val="40000"/>
              </a:schemeClr>
            </a:solidFill>
          </a:ln>
        </p:spPr>
      </p:pic>
    </p:spTree>
    <p:extLst>
      <p:ext uri="{BB962C8B-B14F-4D97-AF65-F5344CB8AC3E}">
        <p14:creationId xmlns:p14="http://schemas.microsoft.com/office/powerpoint/2010/main" val="9027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E04AEFF-7860-4BDB-98C0-2D399069D4F6}"/>
              </a:ext>
            </a:extLst>
          </p:cNvPr>
          <p:cNvSpPr txBox="1">
            <a:spLocks/>
          </p:cNvSpPr>
          <p:nvPr/>
        </p:nvSpPr>
        <p:spPr>
          <a:xfrm>
            <a:off x="565150" y="997335"/>
            <a:ext cx="7637391" cy="4034760"/>
          </a:xfrm>
          <a:prstGeom prst="rect">
            <a:avLst/>
          </a:prstGeom>
          <a:ln>
            <a:solidFill>
              <a:schemeClr val="bg1">
                <a:lumMod val="50000"/>
              </a:schemeClr>
            </a:solidFill>
          </a:ln>
        </p:spPr>
        <p:txBody>
          <a:bodyPr vert="horz" lIns="91440" tIns="45720" rIns="91440" bIns="45720" rtlCol="0">
            <a:normAutofit/>
          </a:bodyPr>
          <a:lstStyle>
            <a:lvl1pPr marL="268288" indent="-268288" algn="l" defTabSz="914400" rtl="0" eaLnBrk="1" latinLnBrk="0" hangingPunct="1">
              <a:spcBef>
                <a:spcPts val="0"/>
              </a:spcBef>
              <a:spcAft>
                <a:spcPts val="1200"/>
              </a:spcAft>
              <a:buClr>
                <a:srgbClr val="99CC00"/>
              </a:buClr>
              <a:buFont typeface="Arial" panose="020B0604020202020204" pitchFamily="34" charset="0"/>
              <a:buChar char="•"/>
              <a:defRPr lang="en-US" sz="1800" b="0" kern="1200">
                <a:solidFill>
                  <a:srgbClr val="4D4D4D"/>
                </a:solidFill>
                <a:latin typeface="Univers for BP" panose="020B0603020202020204" pitchFamily="34" charset="0"/>
                <a:ea typeface="+mn-ea"/>
                <a:cs typeface="+mn-cs"/>
              </a:defRPr>
            </a:lvl1pPr>
            <a:lvl2pPr marL="714375" indent="-257175" algn="l" defTabSz="914400" rtl="0" eaLnBrk="1" latinLnBrk="0" hangingPunct="1">
              <a:spcBef>
                <a:spcPts val="0"/>
              </a:spcBef>
              <a:spcAft>
                <a:spcPts val="1200"/>
              </a:spcAft>
              <a:buClr>
                <a:srgbClr val="99CC00"/>
              </a:buClr>
              <a:buFont typeface="Arial" panose="020B0604020202020204" pitchFamily="34" charset="0"/>
              <a:buChar char="•"/>
              <a:defRPr lang="en-US" sz="1600" b="0" kern="1200">
                <a:solidFill>
                  <a:srgbClr val="4D4D4D"/>
                </a:solidFill>
                <a:latin typeface="Univers for BP" panose="020B0603020202020204" pitchFamily="34" charset="0"/>
                <a:ea typeface="+mn-ea"/>
                <a:cs typeface="+mn-cs"/>
              </a:defRPr>
            </a:lvl2pPr>
            <a:lvl3pPr marL="1143000" indent="-228600" algn="l" defTabSz="914400" rtl="0" eaLnBrk="1" latinLnBrk="0" hangingPunct="1">
              <a:spcBef>
                <a:spcPts val="0"/>
              </a:spcBef>
              <a:spcAft>
                <a:spcPts val="1200"/>
              </a:spcAft>
              <a:buFont typeface="Calibri" panose="020F0502020204030204" pitchFamily="34" charset="0"/>
              <a:buChar char="‒"/>
              <a:defRPr lang="en-US" sz="1600" b="0" kern="1200">
                <a:solidFill>
                  <a:srgbClr val="4D4D4D"/>
                </a:solidFill>
                <a:latin typeface="Univers for BP" panose="020B0603020202020204" pitchFamily="34" charset="0"/>
                <a:ea typeface="+mn-ea"/>
                <a:cs typeface="+mn-cs"/>
              </a:defRPr>
            </a:lvl3pPr>
            <a:lvl4pPr marL="1714500" indent="-342900" algn="l" defTabSz="914400" rtl="0" eaLnBrk="1" latinLnBrk="0" hangingPunct="1">
              <a:spcBef>
                <a:spcPts val="0"/>
              </a:spcBef>
              <a:spcAft>
                <a:spcPts val="1200"/>
              </a:spcAft>
              <a:buFont typeface="Calibri" panose="020F0502020204030204" pitchFamily="34" charset="0"/>
              <a:buChar char="‒"/>
              <a:defRPr lang="en-US" sz="1600" b="0" kern="1200">
                <a:solidFill>
                  <a:srgbClr val="4D4D4D"/>
                </a:solidFill>
                <a:latin typeface="Univers for BP" panose="020B0603020202020204" pitchFamily="34" charset="0"/>
                <a:ea typeface="+mn-ea"/>
                <a:cs typeface="+mn-cs"/>
              </a:defRPr>
            </a:lvl4pPr>
            <a:lvl5pPr marL="2171700" indent="-342900" algn="l" defTabSz="914400" rtl="0" eaLnBrk="1" latinLnBrk="0" hangingPunct="1">
              <a:spcBef>
                <a:spcPts val="0"/>
              </a:spcBef>
              <a:spcAft>
                <a:spcPts val="1200"/>
              </a:spcAft>
              <a:buFont typeface="Calibri" panose="020F0502020204030204" pitchFamily="34" charset="0"/>
              <a:buChar char="‒"/>
              <a:defRPr lang="en-GB" sz="1600" b="0" kern="1200">
                <a:solidFill>
                  <a:srgbClr val="4D4D4D"/>
                </a:solidFill>
                <a:latin typeface="Univers for BP"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ZA" sz="1400" dirty="0">
                <a:solidFill>
                  <a:schemeClr val="tx1"/>
                </a:solidFill>
              </a:rPr>
              <a:t>The staff reservation option is accessible under the “Workspace Reservations” tab</a:t>
            </a:r>
          </a:p>
          <a:p>
            <a:pPr marL="342900" indent="-342900">
              <a:buFont typeface="Arial" panose="020B0604020202020204" pitchFamily="34" charset="0"/>
              <a:buAutoNum type="arabicPeriod"/>
            </a:pPr>
            <a:r>
              <a:rPr lang="en-ZA" sz="1400" dirty="0">
                <a:solidFill>
                  <a:schemeClr val="tx1"/>
                </a:solidFill>
              </a:rPr>
              <a:t>Employees can select which tenant they would like access to, and then select the days on the calendar that they would like to reserve space for</a:t>
            </a:r>
          </a:p>
          <a:p>
            <a:pPr marL="342900" indent="-342900">
              <a:buFont typeface="Arial" panose="020B0604020202020204" pitchFamily="34" charset="0"/>
              <a:buAutoNum type="arabicPeriod"/>
            </a:pPr>
            <a:r>
              <a:rPr lang="en-ZA" sz="1400" dirty="0">
                <a:solidFill>
                  <a:schemeClr val="tx1"/>
                </a:solidFill>
              </a:rPr>
              <a:t>Employees will be able to book a desk and meeting room for specific days</a:t>
            </a:r>
          </a:p>
          <a:p>
            <a:pPr marL="342900" indent="-342900">
              <a:buFont typeface="Arial" panose="020B0604020202020204" pitchFamily="34" charset="0"/>
              <a:buAutoNum type="arabicPeriod"/>
            </a:pPr>
            <a:r>
              <a:rPr lang="en-ZA" sz="1400" dirty="0">
                <a:solidFill>
                  <a:schemeClr val="tx1"/>
                </a:solidFill>
              </a:rPr>
              <a:t>Visitors and colleagues can be added via email to meeting room reservations. This triggers a notification and welcome mail to the visitor or colleague</a:t>
            </a:r>
          </a:p>
          <a:p>
            <a:pPr marL="342900" indent="-342900">
              <a:buFont typeface="Arial" panose="020B0604020202020204" pitchFamily="34" charset="0"/>
              <a:buAutoNum type="arabicPeriod"/>
            </a:pPr>
            <a:r>
              <a:rPr lang="en-ZA" sz="1400" dirty="0">
                <a:solidFill>
                  <a:schemeClr val="tx1"/>
                </a:solidFill>
              </a:rPr>
              <a:t>Reservations can also be cancelled in the menu to the right</a:t>
            </a:r>
          </a:p>
        </p:txBody>
      </p:sp>
      <p:sp>
        <p:nvSpPr>
          <p:cNvPr id="2" name="Title 1">
            <a:extLst>
              <a:ext uri="{FF2B5EF4-FFF2-40B4-BE49-F238E27FC236}">
                <a16:creationId xmlns:a16="http://schemas.microsoft.com/office/drawing/2014/main" id="{FA9B3D6F-FD78-41FB-B6E6-B94CE347F339}"/>
              </a:ext>
            </a:extLst>
          </p:cNvPr>
          <p:cNvSpPr>
            <a:spLocks noGrp="1"/>
          </p:cNvSpPr>
          <p:nvPr>
            <p:ph type="title"/>
          </p:nvPr>
        </p:nvSpPr>
        <p:spPr/>
        <p:txBody>
          <a:bodyPr>
            <a:normAutofit/>
          </a:bodyPr>
          <a:lstStyle/>
          <a:p>
            <a:r>
              <a:rPr lang="en-ZA" sz="2000" b="1" dirty="0">
                <a:solidFill>
                  <a:schemeClr val="tx1"/>
                </a:solidFill>
              </a:rPr>
              <a:t>How to ACCESS THE HOST DASHBOARD</a:t>
            </a:r>
          </a:p>
        </p:txBody>
      </p:sp>
    </p:spTree>
    <p:extLst>
      <p:ext uri="{BB962C8B-B14F-4D97-AF65-F5344CB8AC3E}">
        <p14:creationId xmlns:p14="http://schemas.microsoft.com/office/powerpoint/2010/main" val="395005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FM:EMPLOYEE DASHBOARD</a:t>
            </a:r>
          </a:p>
        </p:txBody>
      </p:sp>
      <p:pic>
        <p:nvPicPr>
          <p:cNvPr id="11" name="Picture 10">
            <a:extLst>
              <a:ext uri="{FF2B5EF4-FFF2-40B4-BE49-F238E27FC236}">
                <a16:creationId xmlns:a16="http://schemas.microsoft.com/office/drawing/2014/main" id="{BB8B3302-FB65-33F0-E86D-ED583564705C}"/>
              </a:ext>
            </a:extLst>
          </p:cNvPr>
          <p:cNvPicPr>
            <a:picLocks noChangeAspect="1"/>
          </p:cNvPicPr>
          <p:nvPr/>
        </p:nvPicPr>
        <p:blipFill>
          <a:blip r:embed="rId2"/>
          <a:stretch>
            <a:fillRect/>
          </a:stretch>
        </p:blipFill>
        <p:spPr>
          <a:xfrm>
            <a:off x="125991" y="1492432"/>
            <a:ext cx="3734085" cy="3436274"/>
          </a:xfrm>
          <a:prstGeom prst="rect">
            <a:avLst/>
          </a:prstGeom>
        </p:spPr>
      </p:pic>
      <p:sp>
        <p:nvSpPr>
          <p:cNvPr id="13" name="Callout: Line 12">
            <a:extLst>
              <a:ext uri="{FF2B5EF4-FFF2-40B4-BE49-F238E27FC236}">
                <a16:creationId xmlns:a16="http://schemas.microsoft.com/office/drawing/2014/main" id="{E7846F34-FEC1-7A70-C37E-8FA043464F19}"/>
              </a:ext>
            </a:extLst>
          </p:cNvPr>
          <p:cNvSpPr/>
          <p:nvPr/>
        </p:nvSpPr>
        <p:spPr>
          <a:xfrm>
            <a:off x="828891" y="1120171"/>
            <a:ext cx="1476704" cy="575857"/>
          </a:xfrm>
          <a:prstGeom prst="borderCallout1">
            <a:avLst>
              <a:gd name="adj1" fmla="val 98245"/>
              <a:gd name="adj2" fmla="val 60452"/>
              <a:gd name="adj3" fmla="val 175967"/>
              <a:gd name="adj4" fmla="val 299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Desk Booking can be found in the menu of the left hand side</a:t>
            </a:r>
          </a:p>
        </p:txBody>
      </p:sp>
      <p:sp>
        <p:nvSpPr>
          <p:cNvPr id="14" name="Callout: Line 13">
            <a:extLst>
              <a:ext uri="{FF2B5EF4-FFF2-40B4-BE49-F238E27FC236}">
                <a16:creationId xmlns:a16="http://schemas.microsoft.com/office/drawing/2014/main" id="{ADF52E9F-2066-74FC-62F4-FE1EEB6DD24D}"/>
              </a:ext>
            </a:extLst>
          </p:cNvPr>
          <p:cNvSpPr/>
          <p:nvPr/>
        </p:nvSpPr>
        <p:spPr>
          <a:xfrm>
            <a:off x="3989172" y="1018903"/>
            <a:ext cx="1137999" cy="947058"/>
          </a:xfrm>
          <a:prstGeom prst="borderCallout1">
            <a:avLst>
              <a:gd name="adj1" fmla="val 16927"/>
              <a:gd name="adj2" fmla="val 216"/>
              <a:gd name="adj3" fmla="val 125765"/>
              <a:gd name="adj4" fmla="val -750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Employees can select which tenant they would like to reserve space at, as well as whether they want to book a desk or meeting room</a:t>
            </a:r>
          </a:p>
        </p:txBody>
      </p:sp>
      <p:sp>
        <p:nvSpPr>
          <p:cNvPr id="15" name="Callout: Line 14">
            <a:extLst>
              <a:ext uri="{FF2B5EF4-FFF2-40B4-BE49-F238E27FC236}">
                <a16:creationId xmlns:a16="http://schemas.microsoft.com/office/drawing/2014/main" id="{DDFEE373-AAF3-DB66-7E7E-1AEAFE9BE810}"/>
              </a:ext>
            </a:extLst>
          </p:cNvPr>
          <p:cNvSpPr/>
          <p:nvPr/>
        </p:nvSpPr>
        <p:spPr>
          <a:xfrm>
            <a:off x="3394183" y="4421777"/>
            <a:ext cx="1060251" cy="446364"/>
          </a:xfrm>
          <a:prstGeom prst="borderCallout1">
            <a:avLst>
              <a:gd name="adj1" fmla="val 16927"/>
              <a:gd name="adj2" fmla="val 216"/>
              <a:gd name="adj3" fmla="val 12068"/>
              <a:gd name="adj4" fmla="val -837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Booked days will show “Confirmed” </a:t>
            </a:r>
          </a:p>
        </p:txBody>
      </p:sp>
      <p:pic>
        <p:nvPicPr>
          <p:cNvPr id="16" name="Picture 15">
            <a:extLst>
              <a:ext uri="{FF2B5EF4-FFF2-40B4-BE49-F238E27FC236}">
                <a16:creationId xmlns:a16="http://schemas.microsoft.com/office/drawing/2014/main" id="{17DF6ABE-690B-84E1-D8D3-6FFE10F6AD89}"/>
              </a:ext>
            </a:extLst>
          </p:cNvPr>
          <p:cNvPicPr>
            <a:picLocks noChangeAspect="1"/>
          </p:cNvPicPr>
          <p:nvPr/>
        </p:nvPicPr>
        <p:blipFill>
          <a:blip r:embed="rId3"/>
          <a:stretch>
            <a:fillRect/>
          </a:stretch>
        </p:blipFill>
        <p:spPr>
          <a:xfrm>
            <a:off x="5512593" y="1120171"/>
            <a:ext cx="3231350" cy="3626864"/>
          </a:xfrm>
          <a:prstGeom prst="rect">
            <a:avLst/>
          </a:prstGeom>
        </p:spPr>
      </p:pic>
      <p:sp>
        <p:nvSpPr>
          <p:cNvPr id="17" name="Callout: Line 16">
            <a:extLst>
              <a:ext uri="{FF2B5EF4-FFF2-40B4-BE49-F238E27FC236}">
                <a16:creationId xmlns:a16="http://schemas.microsoft.com/office/drawing/2014/main" id="{00E8AF8B-8875-0BED-493B-D5AE42002300}"/>
              </a:ext>
            </a:extLst>
          </p:cNvPr>
          <p:cNvSpPr/>
          <p:nvPr/>
        </p:nvSpPr>
        <p:spPr>
          <a:xfrm>
            <a:off x="4189608" y="2571750"/>
            <a:ext cx="1094318" cy="605790"/>
          </a:xfrm>
          <a:prstGeom prst="borderCallout1">
            <a:avLst>
              <a:gd name="adj1" fmla="val -87016"/>
              <a:gd name="adj2" fmla="val 153549"/>
              <a:gd name="adj3" fmla="val 73539"/>
              <a:gd name="adj4" fmla="val 831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Each desk has a description to indicate what’s available (i.e. telephone line) </a:t>
            </a:r>
          </a:p>
        </p:txBody>
      </p:sp>
      <p:sp>
        <p:nvSpPr>
          <p:cNvPr id="18" name="Callout: Line 17">
            <a:extLst>
              <a:ext uri="{FF2B5EF4-FFF2-40B4-BE49-F238E27FC236}">
                <a16:creationId xmlns:a16="http://schemas.microsoft.com/office/drawing/2014/main" id="{F4E50C37-56D3-5828-38F6-EF9847091352}"/>
              </a:ext>
            </a:extLst>
          </p:cNvPr>
          <p:cNvSpPr/>
          <p:nvPr/>
        </p:nvSpPr>
        <p:spPr>
          <a:xfrm>
            <a:off x="7957468" y="1236251"/>
            <a:ext cx="1039628" cy="459777"/>
          </a:xfrm>
          <a:prstGeom prst="borderCallout1">
            <a:avLst>
              <a:gd name="adj1" fmla="val 35423"/>
              <a:gd name="adj2" fmla="val 15272"/>
              <a:gd name="adj3" fmla="val 22722"/>
              <a:gd name="adj4" fmla="val 491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A pop up with the map layout appears when a date is selected on the calendar</a:t>
            </a:r>
          </a:p>
        </p:txBody>
      </p:sp>
      <p:sp>
        <p:nvSpPr>
          <p:cNvPr id="19" name="Callout: Line 18">
            <a:extLst>
              <a:ext uri="{FF2B5EF4-FFF2-40B4-BE49-F238E27FC236}">
                <a16:creationId xmlns:a16="http://schemas.microsoft.com/office/drawing/2014/main" id="{D18F15E2-3A21-01D4-9F4A-31ECD2D06544}"/>
              </a:ext>
            </a:extLst>
          </p:cNvPr>
          <p:cNvSpPr/>
          <p:nvPr/>
        </p:nvSpPr>
        <p:spPr>
          <a:xfrm>
            <a:off x="8079992" y="2297700"/>
            <a:ext cx="917104" cy="548099"/>
          </a:xfrm>
          <a:prstGeom prst="borderCallout1">
            <a:avLst>
              <a:gd name="adj1" fmla="val -31702"/>
              <a:gd name="adj2" fmla="val 2669"/>
              <a:gd name="adj3" fmla="val 22722"/>
              <a:gd name="adj4" fmla="val 491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colour of the pins indicates availability of the desk</a:t>
            </a:r>
          </a:p>
        </p:txBody>
      </p:sp>
      <p:sp>
        <p:nvSpPr>
          <p:cNvPr id="20" name="Callout: Line 19">
            <a:extLst>
              <a:ext uri="{FF2B5EF4-FFF2-40B4-BE49-F238E27FC236}">
                <a16:creationId xmlns:a16="http://schemas.microsoft.com/office/drawing/2014/main" id="{643C3875-AD4C-9DF9-2024-732B49EAC084}"/>
              </a:ext>
            </a:extLst>
          </p:cNvPr>
          <p:cNvSpPr/>
          <p:nvPr/>
        </p:nvSpPr>
        <p:spPr>
          <a:xfrm>
            <a:off x="7932982" y="3814223"/>
            <a:ext cx="1158713" cy="548099"/>
          </a:xfrm>
          <a:prstGeom prst="borderCallout1">
            <a:avLst>
              <a:gd name="adj1" fmla="val 16927"/>
              <a:gd name="adj2" fmla="val 216"/>
              <a:gd name="adj3" fmla="val 7985"/>
              <a:gd name="adj4" fmla="val -8047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selected desk pin turns blue when booked</a:t>
            </a:r>
          </a:p>
        </p:txBody>
      </p:sp>
    </p:spTree>
    <p:extLst>
      <p:ext uri="{BB962C8B-B14F-4D97-AF65-F5344CB8AC3E}">
        <p14:creationId xmlns:p14="http://schemas.microsoft.com/office/powerpoint/2010/main" val="101270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8DA8C94-C438-46B8-83A5-2C8AA1CE63E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419145" y="1103915"/>
            <a:ext cx="2205848" cy="3158992"/>
          </a:xfrm>
          <a:prstGeom prst="rect">
            <a:avLst/>
          </a:prstGeom>
        </p:spPr>
      </p:pic>
      <p:pic>
        <p:nvPicPr>
          <p:cNvPr id="11" name="Picture 10">
            <a:extLst>
              <a:ext uri="{FF2B5EF4-FFF2-40B4-BE49-F238E27FC236}">
                <a16:creationId xmlns:a16="http://schemas.microsoft.com/office/drawing/2014/main" id="{25550F83-2746-4D88-9F67-9532FB51DCFA}"/>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57067" y="1949192"/>
            <a:ext cx="2025678" cy="1103494"/>
          </a:xfrm>
          <a:prstGeom prst="rect">
            <a:avLst/>
          </a:prstGeom>
        </p:spPr>
      </p:pic>
      <p:pic>
        <p:nvPicPr>
          <p:cNvPr id="8" name="Picture 7">
            <a:extLst>
              <a:ext uri="{FF2B5EF4-FFF2-40B4-BE49-F238E27FC236}">
                <a16:creationId xmlns:a16="http://schemas.microsoft.com/office/drawing/2014/main" id="{A9D584FA-4EC7-4E49-8F74-2C731F20BE1E}"/>
              </a:ext>
            </a:extLst>
          </p:cNvPr>
          <p:cNvPicPr>
            <a:picLocks noChangeAspect="1"/>
          </p:cNvPicPr>
          <p:nvPr/>
        </p:nvPicPr>
        <p:blipFill>
          <a:blip r:embed="rId6"/>
          <a:stretch>
            <a:fillRect/>
          </a:stretch>
        </p:blipFill>
        <p:spPr>
          <a:xfrm>
            <a:off x="5415592" y="1103915"/>
            <a:ext cx="2699319" cy="2960755"/>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FM: SYSTEMS MEETING ROOM RESERVATIONS – HOST DASHBOARD</a:t>
            </a:r>
          </a:p>
        </p:txBody>
      </p:sp>
      <p:sp>
        <p:nvSpPr>
          <p:cNvPr id="7" name="Callout: Line 6">
            <a:extLst>
              <a:ext uri="{FF2B5EF4-FFF2-40B4-BE49-F238E27FC236}">
                <a16:creationId xmlns:a16="http://schemas.microsoft.com/office/drawing/2014/main" id="{45D104F3-3F16-4306-8196-2A3761D1FF1A}"/>
              </a:ext>
            </a:extLst>
          </p:cNvPr>
          <p:cNvSpPr/>
          <p:nvPr/>
        </p:nvSpPr>
        <p:spPr>
          <a:xfrm>
            <a:off x="502754" y="3771661"/>
            <a:ext cx="1636503" cy="761702"/>
          </a:xfrm>
          <a:prstGeom prst="borderCallout1">
            <a:avLst>
              <a:gd name="adj1" fmla="val -27439"/>
              <a:gd name="adj2" fmla="val 127706"/>
              <a:gd name="adj3" fmla="val 76595"/>
              <a:gd name="adj4"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calendar view can be changed to a day view. Employees can select the time they’d like to book the meeting room for, and the map will open up</a:t>
            </a:r>
          </a:p>
        </p:txBody>
      </p:sp>
      <p:sp>
        <p:nvSpPr>
          <p:cNvPr id="12" name="Callout: Line 11">
            <a:extLst>
              <a:ext uri="{FF2B5EF4-FFF2-40B4-BE49-F238E27FC236}">
                <a16:creationId xmlns:a16="http://schemas.microsoft.com/office/drawing/2014/main" id="{919CEB9D-3866-4A93-A01A-7145EFB7ABF3}"/>
              </a:ext>
            </a:extLst>
          </p:cNvPr>
          <p:cNvSpPr/>
          <p:nvPr/>
        </p:nvSpPr>
        <p:spPr>
          <a:xfrm>
            <a:off x="926507" y="1424069"/>
            <a:ext cx="1352694" cy="451760"/>
          </a:xfrm>
          <a:prstGeom prst="borderCallout1">
            <a:avLst>
              <a:gd name="adj1" fmla="val 98245"/>
              <a:gd name="adj2" fmla="val 60452"/>
              <a:gd name="adj3" fmla="val 245378"/>
              <a:gd name="adj4" fmla="val 2722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Employee selects Meeting Room Booking on the drop down</a:t>
            </a:r>
          </a:p>
        </p:txBody>
      </p:sp>
      <p:sp>
        <p:nvSpPr>
          <p:cNvPr id="15" name="Callout: Line 14">
            <a:extLst>
              <a:ext uri="{FF2B5EF4-FFF2-40B4-BE49-F238E27FC236}">
                <a16:creationId xmlns:a16="http://schemas.microsoft.com/office/drawing/2014/main" id="{4CAAEE16-5697-4F60-B7C1-83DAB0A36A90}"/>
              </a:ext>
            </a:extLst>
          </p:cNvPr>
          <p:cNvSpPr/>
          <p:nvPr/>
        </p:nvSpPr>
        <p:spPr>
          <a:xfrm>
            <a:off x="7850777" y="1784660"/>
            <a:ext cx="1154836" cy="514403"/>
          </a:xfrm>
          <a:prstGeom prst="borderCallout1">
            <a:avLst>
              <a:gd name="adj1" fmla="val 16927"/>
              <a:gd name="adj2" fmla="val 216"/>
              <a:gd name="adj3" fmla="val -27187"/>
              <a:gd name="adj4" fmla="val -92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meeting times can be updated on the top right of the map pop up </a:t>
            </a:r>
          </a:p>
        </p:txBody>
      </p:sp>
      <p:sp>
        <p:nvSpPr>
          <p:cNvPr id="19" name="Callout: Line 18">
            <a:extLst>
              <a:ext uri="{FF2B5EF4-FFF2-40B4-BE49-F238E27FC236}">
                <a16:creationId xmlns:a16="http://schemas.microsoft.com/office/drawing/2014/main" id="{BF903086-23D0-4501-8817-E773275188EA}"/>
              </a:ext>
            </a:extLst>
          </p:cNvPr>
          <p:cNvSpPr/>
          <p:nvPr/>
        </p:nvSpPr>
        <p:spPr>
          <a:xfrm>
            <a:off x="7846900" y="2927464"/>
            <a:ext cx="1158713" cy="403565"/>
          </a:xfrm>
          <a:prstGeom prst="borderCallout1">
            <a:avLst>
              <a:gd name="adj1" fmla="val 16927"/>
              <a:gd name="adj2" fmla="val 216"/>
              <a:gd name="adj3" fmla="val -76898"/>
              <a:gd name="adj4" fmla="val -149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meeting room pin will change colour when the time its booked is selected</a:t>
            </a:r>
          </a:p>
        </p:txBody>
      </p:sp>
      <p:sp>
        <p:nvSpPr>
          <p:cNvPr id="10" name="Callout: Line 9">
            <a:extLst>
              <a:ext uri="{FF2B5EF4-FFF2-40B4-BE49-F238E27FC236}">
                <a16:creationId xmlns:a16="http://schemas.microsoft.com/office/drawing/2014/main" id="{1532FDB8-8287-4E59-A8DA-02FE11A8602B}"/>
              </a:ext>
            </a:extLst>
          </p:cNvPr>
          <p:cNvSpPr/>
          <p:nvPr/>
        </p:nvSpPr>
        <p:spPr>
          <a:xfrm>
            <a:off x="4761393" y="2290187"/>
            <a:ext cx="1158713" cy="524859"/>
          </a:xfrm>
          <a:prstGeom prst="borderCallout1">
            <a:avLst>
              <a:gd name="adj1" fmla="val 16927"/>
              <a:gd name="adj2" fmla="val 216"/>
              <a:gd name="adj3" fmla="val -112214"/>
              <a:gd name="adj4" fmla="val 8446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Additional invitees can be added via email to the meeting room</a:t>
            </a:r>
          </a:p>
        </p:txBody>
      </p:sp>
      <p:sp>
        <p:nvSpPr>
          <p:cNvPr id="3" name="Rectangle 2">
            <a:extLst>
              <a:ext uri="{FF2B5EF4-FFF2-40B4-BE49-F238E27FC236}">
                <a16:creationId xmlns:a16="http://schemas.microsoft.com/office/drawing/2014/main" id="{E60396D0-F46C-5E64-F22F-7C6D5A21EF9F}"/>
              </a:ext>
            </a:extLst>
          </p:cNvPr>
          <p:cNvSpPr/>
          <p:nvPr/>
        </p:nvSpPr>
        <p:spPr>
          <a:xfrm>
            <a:off x="437005" y="2290187"/>
            <a:ext cx="70599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6753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8A0DDE-5A24-49EA-BF1D-2C2AD26CE8FC}"/>
              </a:ext>
            </a:extLst>
          </p:cNvPr>
          <p:cNvGrpSpPr/>
          <p:nvPr/>
        </p:nvGrpSpPr>
        <p:grpSpPr>
          <a:xfrm>
            <a:off x="394736" y="970818"/>
            <a:ext cx="4541750" cy="1086615"/>
            <a:chOff x="394736" y="970818"/>
            <a:chExt cx="4541750" cy="1086615"/>
          </a:xfrm>
        </p:grpSpPr>
        <p:pic>
          <p:nvPicPr>
            <p:cNvPr id="14" name="Picture 13">
              <a:extLst>
                <a:ext uri="{FF2B5EF4-FFF2-40B4-BE49-F238E27FC236}">
                  <a16:creationId xmlns:a16="http://schemas.microsoft.com/office/drawing/2014/main" id="{C8B05AC5-14D4-4C31-AF74-BA69CAF4CFCF}"/>
                </a:ext>
              </a:extLst>
            </p:cNvPr>
            <p:cNvPicPr>
              <a:picLocks noChangeAspect="1"/>
            </p:cNvPicPr>
            <p:nvPr/>
          </p:nvPicPr>
          <p:blipFill>
            <a:blip r:embed="rId2">
              <a:grayscl/>
            </a:blip>
            <a:stretch>
              <a:fillRect/>
            </a:stretch>
          </p:blipFill>
          <p:spPr>
            <a:xfrm>
              <a:off x="394736" y="970818"/>
              <a:ext cx="4541750" cy="1086615"/>
            </a:xfrm>
            <a:prstGeom prst="rect">
              <a:avLst/>
            </a:prstGeom>
          </p:spPr>
        </p:pic>
        <p:pic>
          <p:nvPicPr>
            <p:cNvPr id="4" name="Picture 3">
              <a:extLst>
                <a:ext uri="{FF2B5EF4-FFF2-40B4-BE49-F238E27FC236}">
                  <a16:creationId xmlns:a16="http://schemas.microsoft.com/office/drawing/2014/main" id="{B31499E4-68E2-43BF-82C3-8E11FC4ACD51}"/>
                </a:ext>
              </a:extLst>
            </p:cNvPr>
            <p:cNvPicPr>
              <a:picLocks noChangeAspect="1"/>
            </p:cNvPicPr>
            <p:nvPr/>
          </p:nvPicPr>
          <p:blipFill rotWithShape="1">
            <a:blip r:embed="rId3">
              <a:grayscl/>
            </a:blip>
            <a:srcRect r="9913"/>
            <a:stretch/>
          </p:blipFill>
          <p:spPr>
            <a:xfrm>
              <a:off x="394736" y="990552"/>
              <a:ext cx="4522545" cy="240655"/>
            </a:xfrm>
            <a:prstGeom prst="rect">
              <a:avLst/>
            </a:prstGeom>
          </p:spPr>
        </p:pic>
      </p:grpSp>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b="1" dirty="0">
                <a:solidFill>
                  <a:schemeClr val="tx1"/>
                </a:solidFill>
              </a:rPr>
              <a:t>Sanlam OFFICE RESERVATIONS – HOST DASHBOARD</a:t>
            </a:r>
          </a:p>
        </p:txBody>
      </p:sp>
      <p:sp>
        <p:nvSpPr>
          <p:cNvPr id="8" name="Callout: Line 7">
            <a:extLst>
              <a:ext uri="{FF2B5EF4-FFF2-40B4-BE49-F238E27FC236}">
                <a16:creationId xmlns:a16="http://schemas.microsoft.com/office/drawing/2014/main" id="{484C23CC-2157-4EC6-B0C8-E06C298CC203}"/>
              </a:ext>
            </a:extLst>
          </p:cNvPr>
          <p:cNvSpPr/>
          <p:nvPr/>
        </p:nvSpPr>
        <p:spPr>
          <a:xfrm>
            <a:off x="166263" y="2232095"/>
            <a:ext cx="1370319" cy="482761"/>
          </a:xfrm>
          <a:prstGeom prst="borderCallout1">
            <a:avLst>
              <a:gd name="adj1" fmla="val 16927"/>
              <a:gd name="adj2" fmla="val 216"/>
              <a:gd name="adj3" fmla="val -61528"/>
              <a:gd name="adj4" fmla="val 371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Planned visits are displayed on the right hand side of the screen once booked</a:t>
            </a:r>
          </a:p>
        </p:txBody>
      </p:sp>
      <p:sp>
        <p:nvSpPr>
          <p:cNvPr id="15" name="Callout: Line 14">
            <a:extLst>
              <a:ext uri="{FF2B5EF4-FFF2-40B4-BE49-F238E27FC236}">
                <a16:creationId xmlns:a16="http://schemas.microsoft.com/office/drawing/2014/main" id="{4CAAEE16-5697-4F60-B7C1-83DAB0A36A90}"/>
              </a:ext>
            </a:extLst>
          </p:cNvPr>
          <p:cNvSpPr/>
          <p:nvPr/>
        </p:nvSpPr>
        <p:spPr>
          <a:xfrm>
            <a:off x="5465891" y="1231208"/>
            <a:ext cx="1158713" cy="421244"/>
          </a:xfrm>
          <a:prstGeom prst="borderCallout1">
            <a:avLst>
              <a:gd name="adj1" fmla="val 16927"/>
              <a:gd name="adj2" fmla="val 216"/>
              <a:gd name="adj3" fmla="val 73583"/>
              <a:gd name="adj4" fmla="val -763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Bookings can be cancelled, with the status indicated</a:t>
            </a:r>
          </a:p>
        </p:txBody>
      </p:sp>
      <p:sp>
        <p:nvSpPr>
          <p:cNvPr id="19" name="Callout: Line 18">
            <a:extLst>
              <a:ext uri="{FF2B5EF4-FFF2-40B4-BE49-F238E27FC236}">
                <a16:creationId xmlns:a16="http://schemas.microsoft.com/office/drawing/2014/main" id="{BF903086-23D0-4501-8817-E773275188EA}"/>
              </a:ext>
            </a:extLst>
          </p:cNvPr>
          <p:cNvSpPr/>
          <p:nvPr/>
        </p:nvSpPr>
        <p:spPr>
          <a:xfrm>
            <a:off x="3880693" y="3476105"/>
            <a:ext cx="1158713" cy="696578"/>
          </a:xfrm>
          <a:prstGeom prst="borderCallout1">
            <a:avLst>
              <a:gd name="adj1" fmla="val 16927"/>
              <a:gd name="adj2" fmla="val 216"/>
              <a:gd name="adj3" fmla="val -44142"/>
              <a:gd name="adj4" fmla="val -604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The access card becomes active on the days with active office reservations </a:t>
            </a:r>
          </a:p>
        </p:txBody>
      </p:sp>
      <p:sp>
        <p:nvSpPr>
          <p:cNvPr id="20" name="Callout: Line 19">
            <a:extLst>
              <a:ext uri="{FF2B5EF4-FFF2-40B4-BE49-F238E27FC236}">
                <a16:creationId xmlns:a16="http://schemas.microsoft.com/office/drawing/2014/main" id="{75E30D95-A7BA-4ADA-9E73-87994206441D}"/>
              </a:ext>
            </a:extLst>
          </p:cNvPr>
          <p:cNvSpPr/>
          <p:nvPr/>
        </p:nvSpPr>
        <p:spPr>
          <a:xfrm>
            <a:off x="6931087" y="3398452"/>
            <a:ext cx="1158713" cy="511523"/>
          </a:xfrm>
          <a:prstGeom prst="borderCallout1">
            <a:avLst>
              <a:gd name="adj1" fmla="val 71748"/>
              <a:gd name="adj2" fmla="val 92670"/>
              <a:gd name="adj3" fmla="val -55503"/>
              <a:gd name="adj4" fmla="val 559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latin typeface="Univers for BP Light" panose="020B0403020202020204" pitchFamily="34" charset="0"/>
              </a:rPr>
              <a:t>Upcoming invites to meeting rooms by colleagues are also available on the right hand side</a:t>
            </a:r>
            <a:endParaRPr lang="en-ZA" sz="700" dirty="0">
              <a:latin typeface="Univers for BP Light" panose="020B0403020202020204" pitchFamily="34" charset="0"/>
            </a:endParaRPr>
          </a:p>
        </p:txBody>
      </p:sp>
      <p:pic>
        <p:nvPicPr>
          <p:cNvPr id="7" name="Picture 6">
            <a:extLst>
              <a:ext uri="{FF2B5EF4-FFF2-40B4-BE49-F238E27FC236}">
                <a16:creationId xmlns:a16="http://schemas.microsoft.com/office/drawing/2014/main" id="{AB4EA989-D3D1-4ECD-B581-5CF6B824BC4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46835" y="2714856"/>
            <a:ext cx="1655984" cy="2124934"/>
          </a:xfrm>
          <a:prstGeom prst="rect">
            <a:avLst/>
          </a:prstGeom>
        </p:spPr>
      </p:pic>
      <p:pic>
        <p:nvPicPr>
          <p:cNvPr id="10" name="Picture 9">
            <a:extLst>
              <a:ext uri="{FF2B5EF4-FFF2-40B4-BE49-F238E27FC236}">
                <a16:creationId xmlns:a16="http://schemas.microsoft.com/office/drawing/2014/main" id="{128C213F-F8B9-4F81-B9E7-603B36A1FC8D}"/>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943817" y="2369817"/>
            <a:ext cx="4884504" cy="716251"/>
          </a:xfrm>
          <a:prstGeom prst="rect">
            <a:avLst/>
          </a:prstGeom>
        </p:spPr>
      </p:pic>
      <p:sp>
        <p:nvSpPr>
          <p:cNvPr id="3" name="Rectangle 2">
            <a:extLst>
              <a:ext uri="{FF2B5EF4-FFF2-40B4-BE49-F238E27FC236}">
                <a16:creationId xmlns:a16="http://schemas.microsoft.com/office/drawing/2014/main" id="{5C97E0DB-1A4D-DF58-EAC5-1E4ECE442CF1}"/>
              </a:ext>
            </a:extLst>
          </p:cNvPr>
          <p:cNvSpPr/>
          <p:nvPr/>
        </p:nvSpPr>
        <p:spPr>
          <a:xfrm>
            <a:off x="4003766" y="2791061"/>
            <a:ext cx="986245" cy="108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6119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FM:EMPLOYEE DASHBOARD</a:t>
            </a:r>
          </a:p>
        </p:txBody>
      </p:sp>
      <p:pic>
        <p:nvPicPr>
          <p:cNvPr id="4" name="Picture 3" descr="A screenshot of a computer&#10;&#10;Description automatically generated">
            <a:extLst>
              <a:ext uri="{FF2B5EF4-FFF2-40B4-BE49-F238E27FC236}">
                <a16:creationId xmlns:a16="http://schemas.microsoft.com/office/drawing/2014/main" id="{8F939218-CA05-C6F4-73D8-8C5A9E480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1020795"/>
            <a:ext cx="7994469" cy="3851689"/>
          </a:xfrm>
          <a:prstGeom prst="rect">
            <a:avLst/>
          </a:prstGeom>
        </p:spPr>
      </p:pic>
    </p:spTree>
    <p:extLst>
      <p:ext uri="{BB962C8B-B14F-4D97-AF65-F5344CB8AC3E}">
        <p14:creationId xmlns:p14="http://schemas.microsoft.com/office/powerpoint/2010/main" val="10264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C9D4F6-EA1E-3AE5-94E2-5E66D31FBD18}"/>
              </a:ext>
            </a:extLst>
          </p:cNvPr>
          <p:cNvPicPr>
            <a:picLocks noChangeAspect="1"/>
          </p:cNvPicPr>
          <p:nvPr/>
        </p:nvPicPr>
        <p:blipFill>
          <a:blip r:embed="rId2"/>
          <a:stretch>
            <a:fillRect/>
          </a:stretch>
        </p:blipFill>
        <p:spPr>
          <a:xfrm>
            <a:off x="2154391" y="1103745"/>
            <a:ext cx="3756551" cy="3819997"/>
          </a:xfrm>
          <a:prstGeom prst="rect">
            <a:avLst/>
          </a:prstGeom>
        </p:spPr>
      </p:pic>
      <p:sp>
        <p:nvSpPr>
          <p:cNvPr id="2" name="Title 1">
            <a:extLst>
              <a:ext uri="{FF2B5EF4-FFF2-40B4-BE49-F238E27FC236}">
                <a16:creationId xmlns:a16="http://schemas.microsoft.com/office/drawing/2014/main" id="{76988BC5-4F95-433C-BE9B-4BA7896BBA82}"/>
              </a:ext>
            </a:extLst>
          </p:cNvPr>
          <p:cNvSpPr>
            <a:spLocks noGrp="1"/>
          </p:cNvSpPr>
          <p:nvPr>
            <p:ph type="title"/>
          </p:nvPr>
        </p:nvSpPr>
        <p:spPr>
          <a:xfrm>
            <a:off x="54144" y="47625"/>
            <a:ext cx="9089855" cy="657469"/>
          </a:xfrm>
        </p:spPr>
        <p:txBody>
          <a:bodyPr>
            <a:normAutofit/>
          </a:bodyPr>
          <a:lstStyle/>
          <a:p>
            <a:r>
              <a:rPr lang="en-ZA" sz="2000" dirty="0"/>
              <a:t>FM:EMPLOYEE DASHBOARD</a:t>
            </a:r>
          </a:p>
        </p:txBody>
      </p:sp>
      <p:sp>
        <p:nvSpPr>
          <p:cNvPr id="7" name="Callout: Line 6">
            <a:extLst>
              <a:ext uri="{FF2B5EF4-FFF2-40B4-BE49-F238E27FC236}">
                <a16:creationId xmlns:a16="http://schemas.microsoft.com/office/drawing/2014/main" id="{45D104F3-3F16-4306-8196-2A3761D1FF1A}"/>
              </a:ext>
            </a:extLst>
          </p:cNvPr>
          <p:cNvSpPr/>
          <p:nvPr/>
        </p:nvSpPr>
        <p:spPr>
          <a:xfrm>
            <a:off x="306977" y="2571750"/>
            <a:ext cx="1318369" cy="929097"/>
          </a:xfrm>
          <a:prstGeom prst="borderCallout1">
            <a:avLst>
              <a:gd name="adj1" fmla="val -426"/>
              <a:gd name="adj2" fmla="val 91006"/>
              <a:gd name="adj3" fmla="val -45578"/>
              <a:gd name="adj4" fmla="val 16081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To book visitors onto site, go to visitor bookings, enter the persons email address or cell phone number, as well as the date of their visit. Thereafter they shall receive a link asking them to pre-register their information prior to their visit. </a:t>
            </a:r>
          </a:p>
        </p:txBody>
      </p:sp>
      <p:sp>
        <p:nvSpPr>
          <p:cNvPr id="13" name="Callout: Line 12">
            <a:extLst>
              <a:ext uri="{FF2B5EF4-FFF2-40B4-BE49-F238E27FC236}">
                <a16:creationId xmlns:a16="http://schemas.microsoft.com/office/drawing/2014/main" id="{A3DDFB58-0CAB-ADC3-1262-4D559DC1C8B2}"/>
              </a:ext>
            </a:extLst>
          </p:cNvPr>
          <p:cNvSpPr/>
          <p:nvPr/>
        </p:nvSpPr>
        <p:spPr>
          <a:xfrm>
            <a:off x="5295002" y="4256937"/>
            <a:ext cx="1484621" cy="657469"/>
          </a:xfrm>
          <a:prstGeom prst="borderCallout1">
            <a:avLst>
              <a:gd name="adj1" fmla="val 45506"/>
              <a:gd name="adj2" fmla="val -1021"/>
              <a:gd name="adj3" fmla="val 55865"/>
              <a:gd name="adj4" fmla="val -206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Click </a:t>
            </a:r>
            <a:r>
              <a:rPr lang="en-ZA" sz="700" b="1" dirty="0">
                <a:latin typeface="Univers for BP Light" panose="020B0403020202020204" pitchFamily="34" charset="0"/>
              </a:rPr>
              <a:t>Submit</a:t>
            </a:r>
            <a:r>
              <a:rPr lang="en-ZA" sz="700" dirty="0">
                <a:latin typeface="Univers for BP Light" panose="020B0403020202020204" pitchFamily="34" charset="0"/>
              </a:rPr>
              <a:t> to add the guest. They will automatically be sent the pre-registration email</a:t>
            </a:r>
          </a:p>
        </p:txBody>
      </p:sp>
      <p:sp>
        <p:nvSpPr>
          <p:cNvPr id="15" name="Callout: Line 14">
            <a:extLst>
              <a:ext uri="{FF2B5EF4-FFF2-40B4-BE49-F238E27FC236}">
                <a16:creationId xmlns:a16="http://schemas.microsoft.com/office/drawing/2014/main" id="{6DAEAED2-D23F-F29D-A320-E816920AFAF4}"/>
              </a:ext>
            </a:extLst>
          </p:cNvPr>
          <p:cNvSpPr/>
          <p:nvPr/>
        </p:nvSpPr>
        <p:spPr>
          <a:xfrm>
            <a:off x="1928056" y="4167051"/>
            <a:ext cx="1064298" cy="537954"/>
          </a:xfrm>
          <a:prstGeom prst="borderCallout1">
            <a:avLst>
              <a:gd name="adj1" fmla="val 32315"/>
              <a:gd name="adj2" fmla="val 100318"/>
              <a:gd name="adj3" fmla="val 12564"/>
              <a:gd name="adj4" fmla="val 1663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Add the date of the visit and the end date, if appropriate</a:t>
            </a:r>
          </a:p>
        </p:txBody>
      </p:sp>
      <p:sp>
        <p:nvSpPr>
          <p:cNvPr id="16" name="Callout: Line 15">
            <a:extLst>
              <a:ext uri="{FF2B5EF4-FFF2-40B4-BE49-F238E27FC236}">
                <a16:creationId xmlns:a16="http://schemas.microsoft.com/office/drawing/2014/main" id="{7640B85A-01FD-D354-595A-64951A941D90}"/>
              </a:ext>
            </a:extLst>
          </p:cNvPr>
          <p:cNvSpPr/>
          <p:nvPr/>
        </p:nvSpPr>
        <p:spPr>
          <a:xfrm>
            <a:off x="6183002" y="3722913"/>
            <a:ext cx="937598" cy="387667"/>
          </a:xfrm>
          <a:prstGeom prst="borderCallout1">
            <a:avLst>
              <a:gd name="adj1" fmla="val 51323"/>
              <a:gd name="adj2" fmla="val 1995"/>
              <a:gd name="adj3" fmla="val 32447"/>
              <a:gd name="adj4" fmla="val -1861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Click to add more guests</a:t>
            </a:r>
          </a:p>
        </p:txBody>
      </p:sp>
      <p:sp>
        <p:nvSpPr>
          <p:cNvPr id="17" name="Callout: Line 16">
            <a:extLst>
              <a:ext uri="{FF2B5EF4-FFF2-40B4-BE49-F238E27FC236}">
                <a16:creationId xmlns:a16="http://schemas.microsoft.com/office/drawing/2014/main" id="{30A2BBB7-1C98-41A8-E3C7-8CD9C49492EC}"/>
              </a:ext>
            </a:extLst>
          </p:cNvPr>
          <p:cNvSpPr/>
          <p:nvPr/>
        </p:nvSpPr>
        <p:spPr>
          <a:xfrm>
            <a:off x="6779623" y="3015954"/>
            <a:ext cx="937599" cy="387667"/>
          </a:xfrm>
          <a:prstGeom prst="borderCallout1">
            <a:avLst>
              <a:gd name="adj1" fmla="val 46350"/>
              <a:gd name="adj2" fmla="val -1530"/>
              <a:gd name="adj3" fmla="val 23731"/>
              <a:gd name="adj4" fmla="val -15060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a:latin typeface="Univers for BP Light" panose="020B0403020202020204" pitchFamily="34" charset="0"/>
              </a:rPr>
              <a:t>Enter your guest’s Particulars</a:t>
            </a:r>
          </a:p>
        </p:txBody>
      </p:sp>
    </p:spTree>
    <p:extLst>
      <p:ext uri="{BB962C8B-B14F-4D97-AF65-F5344CB8AC3E}">
        <p14:creationId xmlns:p14="http://schemas.microsoft.com/office/powerpoint/2010/main" val="16895533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5B732C0492D418A84A81DA0436C67" ma:contentTypeVersion="5" ma:contentTypeDescription="Create a new document." ma:contentTypeScope="" ma:versionID="4d32763d58770f70941ba452f2a75288">
  <xsd:schema xmlns:xsd="http://www.w3.org/2001/XMLSchema" xmlns:xs="http://www.w3.org/2001/XMLSchema" xmlns:p="http://schemas.microsoft.com/office/2006/metadata/properties" xmlns:ns2="b0ec6ee2-fb28-49d1-bfec-24ebc798b933" xmlns:ns3="6c897433-0094-4764-b4ba-f9ec9afc2f20" targetNamespace="http://schemas.microsoft.com/office/2006/metadata/properties" ma:root="true" ma:fieldsID="3088d497246e3cff899430b249a17a08" ns2:_="" ns3:_="">
    <xsd:import namespace="b0ec6ee2-fb28-49d1-bfec-24ebc798b933"/>
    <xsd:import namespace="6c897433-0094-4764-b4ba-f9ec9afc2f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c6ee2-fb28-49d1-bfec-24ebc798b9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97433-0094-4764-b4ba-f9ec9afc2f2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F992C-B507-4373-A841-D90713C00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c6ee2-fb28-49d1-bfec-24ebc798b933"/>
    <ds:schemaRef ds:uri="6c897433-0094-4764-b4ba-f9ec9afc2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58C07E-C663-43F0-9984-AFF87FADB63E}">
  <ds:schemaRefs>
    <ds:schemaRef ds:uri="http://schemas.microsoft.com/sharepoint/v3/contenttype/forms"/>
  </ds:schemaRefs>
</ds:datastoreItem>
</file>

<file path=customXml/itemProps3.xml><?xml version="1.0" encoding="utf-8"?>
<ds:datastoreItem xmlns:ds="http://schemas.openxmlformats.org/officeDocument/2006/customXml" ds:itemID="{CC4975CE-40D7-4C28-BF42-844802B540B4}">
  <ds:schemaRefs>
    <ds:schemaRef ds:uri="6c897433-0094-4764-b4ba-f9ec9afc2f20"/>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b0ec6ee2-fb28-49d1-bfec-24ebc798b93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34934</TotalTime>
  <Words>2395</Words>
  <Application>Microsoft Office PowerPoint</Application>
  <PresentationFormat>On-screen Show (16:9)</PresentationFormat>
  <Paragraphs>174</Paragraphs>
  <Slides>34</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34</vt:i4>
      </vt:variant>
      <vt:variant>
        <vt:lpstr>Custom Shows</vt:lpstr>
      </vt:variant>
      <vt:variant>
        <vt:i4>1</vt:i4>
      </vt:variant>
    </vt:vector>
  </HeadingPairs>
  <TitlesOfParts>
    <vt:vector size="42" baseType="lpstr">
      <vt:lpstr>Arial</vt:lpstr>
      <vt:lpstr>Calibri</vt:lpstr>
      <vt:lpstr>Cambria</vt:lpstr>
      <vt:lpstr>Symbol</vt:lpstr>
      <vt:lpstr>Univers for BP</vt:lpstr>
      <vt:lpstr>Univers for BP Light</vt:lpstr>
      <vt:lpstr>Custom Design</vt:lpstr>
      <vt:lpstr>PowerPoint Presentation</vt:lpstr>
      <vt:lpstr>how the FM:SYSTEMs visitor management works</vt:lpstr>
      <vt:lpstr>how the FM SYSTEMS OFFICE RESERVATION SYSTEM WORKS</vt:lpstr>
      <vt:lpstr>How to ACCESS THE HOST DASHBOARD</vt:lpstr>
      <vt:lpstr>FM:EMPLOYEE DASHBOARD</vt:lpstr>
      <vt:lpstr>FM: SYSTEMS MEETING ROOM RESERVATIONS – HOST DASHBOARD</vt:lpstr>
      <vt:lpstr>Sanlam OFFICE RESERVATIONS – HOST DASHBOARD</vt:lpstr>
      <vt:lpstr>FM:EMPLOYEE DASHBOARD</vt:lpstr>
      <vt:lpstr>FM:EMPLOYEE DASHBOARD</vt:lpstr>
      <vt:lpstr>FM:EMPLOYEE DASHBOARD</vt:lpstr>
      <vt:lpstr>FM:SYSTEMS EMPLOYEE DASHBOARD</vt:lpstr>
      <vt:lpstr>FM:SYSTEMS EMPLOYEE DASHBOARD</vt:lpstr>
      <vt:lpstr>PowerPoint Presentation</vt:lpstr>
      <vt:lpstr>how the FM: SYSTEMS VACCINATION CONFIRMATION SYSTEM WORKS</vt:lpstr>
      <vt:lpstr>Employee dashboard landing page</vt:lpstr>
      <vt:lpstr>answer selection and upload</vt:lpstr>
      <vt:lpstr>Answer selection and upload</vt:lpstr>
      <vt:lpstr>STATUS AND VALIDITY</vt:lpstr>
      <vt:lpstr>ADMINISTRATION DASHBOARD</vt:lpstr>
      <vt:lpstr>ADMINISTRATION DASHBOARD</vt:lpstr>
      <vt:lpstr>how the FM: SYSTEMS ASSISTANT SETUP WORKS</vt:lpstr>
      <vt:lpstr>Creating an assistant- employee dashboard</vt:lpstr>
      <vt:lpstr>Creating an assistant- employee dashboard</vt:lpstr>
      <vt:lpstr>How assistants can pre-book visitors on behalf of a colleague: OUTLOOK</vt:lpstr>
      <vt:lpstr>How assistants can pre-book visitors on behalf of a colleague: EMPLOYEE DASH</vt:lpstr>
      <vt:lpstr>How assistants will receive visitor-arrival notifications on behalf of a colleague</vt:lpstr>
      <vt:lpstr>PowerPoint Presentation</vt:lpstr>
      <vt:lpstr>ON SITE CHECK-IN: Employees </vt:lpstr>
      <vt:lpstr>ON SITE CHECK-IN: Visitors </vt:lpstr>
      <vt:lpstr>ON SITE CHECK-IN: Visitors CONTINUED</vt:lpstr>
      <vt:lpstr>DELIVERIES</vt:lpstr>
      <vt:lpstr>DELIVERIES: Collection</vt:lpstr>
      <vt:lpstr>DELIVERIES: Collection continued</vt:lpstr>
      <vt:lpstr>Checking out</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Joanna PROSOURCE IT (UK) LTD</dc:creator>
  <cp:lastModifiedBy>Megan Johnson</cp:lastModifiedBy>
  <cp:revision>628</cp:revision>
  <cp:lastPrinted>2018-10-23T13:23:31Z</cp:lastPrinted>
  <dcterms:created xsi:type="dcterms:W3CDTF">2020-10-19T09:32:59Z</dcterms:created>
  <dcterms:modified xsi:type="dcterms:W3CDTF">2022-10-20T12:51:40Z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0x0101000875B732C0492D418A84A81DA0436C67</vt:lpwstr>
  </property>
  <property fmtid="{D5CDD505-2E9C-101B-9397-08002B2CF9AE}" pid="3" name="MSIP_Label_569bf4a9-87bd-4dbf-a36c-1db5158e5def_Enabled">
    <vt:lpwstr>True</vt:lpwstr>
  </property>
  <property fmtid="{D5CDD505-2E9C-101B-9397-08002B2CF9AE}" pid="4" name="MSIP_Label_569bf4a9-87bd-4dbf-a36c-1db5158e5def_SiteId">
    <vt:lpwstr>ea80952e-a476-42d4-aaf4-5457852b0f7e</vt:lpwstr>
  </property>
  <property fmtid="{D5CDD505-2E9C-101B-9397-08002B2CF9AE}" pid="5" name="MSIP_Label_569bf4a9-87bd-4dbf-a36c-1db5158e5def_Ref">
    <vt:lpwstr>https://api.informationprotection.azure.com/api/ea80952e-a476-42d4-aaf4-5457852b0f7e</vt:lpwstr>
  </property>
  <property fmtid="{D5CDD505-2E9C-101B-9397-08002B2CF9AE}" pid="6" name="MSIP_Label_569bf4a9-87bd-4dbf-a36c-1db5158e5def_Owner">
    <vt:lpwstr>joanna.sharp@uk.bp.com</vt:lpwstr>
  </property>
  <property fmtid="{D5CDD505-2E9C-101B-9397-08002B2CF9AE}" pid="7" name="MSIP_Label_569bf4a9-87bd-4dbf-a36c-1db5158e5def_SetDate">
    <vt:lpwstr>2018-02-07T08:33:15.2233467+00:00</vt:lpwstr>
  </property>
  <property fmtid="{D5CDD505-2E9C-101B-9397-08002B2CF9AE}" pid="8" name="MSIP_Label_569bf4a9-87bd-4dbf-a36c-1db5158e5def_Name">
    <vt:lpwstr>General</vt:lpwstr>
  </property>
  <property fmtid="{D5CDD505-2E9C-101B-9397-08002B2CF9AE}" pid="9" name="MSIP_Label_569bf4a9-87bd-4dbf-a36c-1db5158e5def_Application">
    <vt:lpwstr>Microsoft Azure Information Protection</vt:lpwstr>
  </property>
  <property fmtid="{D5CDD505-2E9C-101B-9397-08002B2CF9AE}" pid="10" name="MSIP_Label_569bf4a9-87bd-4dbf-a36c-1db5158e5def_Extended_MSFT_Method">
    <vt:lpwstr>Manual</vt:lpwstr>
  </property>
  <property fmtid="{D5CDD505-2E9C-101B-9397-08002B2CF9AE}" pid="11" name="Sensitivity">
    <vt:lpwstr>General</vt:lpwstr>
  </property>
</Properties>
</file>