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2" r:id="rId6"/>
    <p:sldId id="261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E234A4-F7A5-4F21-A743-AB53BC092E3E}" v="958" dt="2022-09-14T15:30:06.453"/>
    <p1510:client id="{F5AAB13F-5228-4A98-9722-D8E01B85A269}" v="44" dt="2022-09-14T15:28:04.1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F1D865-C0B8-4471-8207-2AF91FF4F5FE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FE58BF-FFC0-4770-B1DE-9029DC496813}">
      <dgm:prSet custT="1"/>
      <dgm:spPr/>
      <dgm:t>
        <a:bodyPr/>
        <a:lstStyle/>
        <a:p>
          <a:r>
            <a:rPr lang="en-US" sz="2800">
              <a:solidFill>
                <a:schemeClr val="bg2"/>
              </a:solidFill>
              <a:latin typeface="Encode Sans Normal" panose="02000000000000000000" pitchFamily="2" charset="0"/>
            </a:rPr>
            <a:t>UW Towers new method of visitor check-ins:</a:t>
          </a:r>
        </a:p>
        <a:p>
          <a:r>
            <a:rPr lang="en-US" sz="2800">
              <a:solidFill>
                <a:schemeClr val="bg2"/>
              </a:solidFill>
              <a:latin typeface="Encode Sans Normal" panose="02000000000000000000" pitchFamily="2" charset="0"/>
            </a:rPr>
            <a:t>- This will notify guest arrivals to the host within the tower</a:t>
          </a:r>
        </a:p>
        <a:p>
          <a:r>
            <a:rPr lang="en-US" sz="2800">
              <a:solidFill>
                <a:schemeClr val="bg2"/>
              </a:solidFill>
              <a:latin typeface="Encode Sans Normal" panose="02000000000000000000" pitchFamily="2" charset="0"/>
            </a:rPr>
            <a:t>- Will notify tenant when a package has been delivered</a:t>
          </a:r>
        </a:p>
        <a:p>
          <a:r>
            <a:rPr lang="en-US" sz="2800">
              <a:solidFill>
                <a:schemeClr val="bg2"/>
              </a:solidFill>
              <a:latin typeface="Encode Sans Normal" panose="02000000000000000000" pitchFamily="2" charset="0"/>
            </a:rPr>
            <a:t>- Creates visitor badges for guest of the UW tower</a:t>
          </a:r>
        </a:p>
      </dgm:t>
    </dgm:pt>
    <dgm:pt modelId="{4D0AECDE-3FD1-4563-865C-BBA906773765}" type="sibTrans" cxnId="{90023E46-387C-4F52-B7AE-C4AAFBE06C91}">
      <dgm:prSet/>
      <dgm:spPr/>
      <dgm:t>
        <a:bodyPr/>
        <a:lstStyle/>
        <a:p>
          <a:endParaRPr lang="en-US"/>
        </a:p>
      </dgm:t>
    </dgm:pt>
    <dgm:pt modelId="{679F5A66-FAA4-42B7-A531-570580735C60}" type="parTrans" cxnId="{90023E46-387C-4F52-B7AE-C4AAFBE06C91}">
      <dgm:prSet/>
      <dgm:spPr/>
      <dgm:t>
        <a:bodyPr/>
        <a:lstStyle/>
        <a:p>
          <a:endParaRPr lang="en-US"/>
        </a:p>
      </dgm:t>
    </dgm:pt>
    <dgm:pt modelId="{30836C1D-ADD1-4AE5-9D05-37026FF0C132}" type="pres">
      <dgm:prSet presAssocID="{A6F1D865-C0B8-4471-8207-2AF91FF4F5FE}" presName="linear" presStyleCnt="0">
        <dgm:presLayoutVars>
          <dgm:animLvl val="lvl"/>
          <dgm:resizeHandles val="exact"/>
        </dgm:presLayoutVars>
      </dgm:prSet>
      <dgm:spPr/>
    </dgm:pt>
    <dgm:pt modelId="{7E65D27F-1301-4B19-A1DE-3FE989416B76}" type="pres">
      <dgm:prSet presAssocID="{ACFE58BF-FFC0-4770-B1DE-9029DC496813}" presName="parentText" presStyleLbl="node1" presStyleIdx="0" presStyleCnt="1" custScaleY="640943" custLinFactNeighborX="-5471" custLinFactNeighborY="-313">
        <dgm:presLayoutVars>
          <dgm:chMax val="0"/>
          <dgm:bulletEnabled val="1"/>
        </dgm:presLayoutVars>
      </dgm:prSet>
      <dgm:spPr/>
    </dgm:pt>
  </dgm:ptLst>
  <dgm:cxnLst>
    <dgm:cxn modelId="{90023E46-387C-4F52-B7AE-C4AAFBE06C91}" srcId="{A6F1D865-C0B8-4471-8207-2AF91FF4F5FE}" destId="{ACFE58BF-FFC0-4770-B1DE-9029DC496813}" srcOrd="0" destOrd="0" parTransId="{679F5A66-FAA4-42B7-A531-570580735C60}" sibTransId="{4D0AECDE-3FD1-4563-865C-BBA906773765}"/>
    <dgm:cxn modelId="{B23ED07E-9679-4FDF-BCC9-8CEED608BCF7}" type="presOf" srcId="{ACFE58BF-FFC0-4770-B1DE-9029DC496813}" destId="{7E65D27F-1301-4B19-A1DE-3FE989416B76}" srcOrd="0" destOrd="0" presId="urn:microsoft.com/office/officeart/2005/8/layout/vList2"/>
    <dgm:cxn modelId="{DB7F49C5-FB79-4979-BC12-3BAD514264BC}" type="presOf" srcId="{A6F1D865-C0B8-4471-8207-2AF91FF4F5FE}" destId="{30836C1D-ADD1-4AE5-9D05-37026FF0C132}" srcOrd="0" destOrd="0" presId="urn:microsoft.com/office/officeart/2005/8/layout/vList2"/>
    <dgm:cxn modelId="{67707DF5-E5BD-40E5-8384-2B68C7C31292}" type="presParOf" srcId="{30836C1D-ADD1-4AE5-9D05-37026FF0C132}" destId="{7E65D27F-1301-4B19-A1DE-3FE989416B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65D27F-1301-4B19-A1DE-3FE989416B76}">
      <dsp:nvSpPr>
        <dsp:cNvPr id="0" name=""/>
        <dsp:cNvSpPr/>
      </dsp:nvSpPr>
      <dsp:spPr>
        <a:xfrm>
          <a:off x="0" y="1"/>
          <a:ext cx="5393361" cy="41912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2"/>
              </a:solidFill>
              <a:latin typeface="Encode Sans Normal" panose="02000000000000000000" pitchFamily="2" charset="0"/>
            </a:rPr>
            <a:t>UW Towers new method of visitor check-ins: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2"/>
              </a:solidFill>
              <a:latin typeface="Encode Sans Normal" panose="02000000000000000000" pitchFamily="2" charset="0"/>
            </a:rPr>
            <a:t>- This will notify guest arrivals to the host within the tower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2"/>
              </a:solidFill>
              <a:latin typeface="Encode Sans Normal" panose="02000000000000000000" pitchFamily="2" charset="0"/>
            </a:rPr>
            <a:t>- Will notify tenant when a package has been delivered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2"/>
              </a:solidFill>
              <a:latin typeface="Encode Sans Normal" panose="02000000000000000000" pitchFamily="2" charset="0"/>
            </a:rPr>
            <a:t>- Creates visitor badges for guest of the UW tower</a:t>
          </a:r>
        </a:p>
      </dsp:txBody>
      <dsp:txXfrm>
        <a:off x="204600" y="204601"/>
        <a:ext cx="4984161" cy="3782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17AC3-A822-8626-8496-245F5B8958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0BD960-FEE7-7427-684D-ECCFBE90F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DFE01-FF9B-FD72-7DF7-E51315856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6FA1-805C-42AF-A559-324056893FA3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7BC90-6DAB-98E8-BF54-288CA1445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AE42C-B623-A8ED-E1A9-3C34950F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9C4-46DD-4F8C-8B49-A1A23AEA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8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CA01-BA10-013D-A6F2-3E0730462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72C041-5F42-20BE-5FAA-7ABA4B61C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A9E13-55BE-F4D2-E9F8-02CAB8A52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6FA1-805C-42AF-A559-324056893FA3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C3F50-97ED-E644-3638-56154ECFE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CD215-6D5B-6ADF-595C-83A809A19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9C4-46DD-4F8C-8B49-A1A23AEA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56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578D16-0CA6-DC3A-8870-546F8E016D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CFE203-5C5C-ED78-D972-901670ED0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E4C8C-F0FB-8BEF-E746-09E959F5C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6FA1-805C-42AF-A559-324056893FA3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EC774-6913-1BE6-F72B-66A657A3F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70A5B-F4DD-DE1B-4D9F-061C3EE07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9C4-46DD-4F8C-8B49-A1A23AEA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4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DA6CF-EF94-C9EB-EC0A-CB1BD5E50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85AE-2528-3889-D33E-0B2FE2642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C99BD-AA4D-9050-135F-9889B348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6FA1-805C-42AF-A559-324056893FA3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C78F2-3D73-1AE0-3B3D-CA1C3CE03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3AE26-0722-7EE2-3014-3EEDC23CE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9C4-46DD-4F8C-8B49-A1A23AEA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31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8D3C7-F7B6-09D6-71A3-32BF13D46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9A719-DB9F-4C49-E729-9CF322362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73CFF-12EC-896C-0015-1432FA50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6FA1-805C-42AF-A559-324056893FA3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070C4-317E-4182-225C-6868070FC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28118-189C-6CBA-457C-ABF6A9E2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9C4-46DD-4F8C-8B49-A1A23AEA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15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82255-338A-9EA0-2281-F999B1D84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E695B-4A8C-E5C0-FFE6-C7D3404FDA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55FDC4-8B4D-282E-F793-4AB0BC48A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85FA5-8CBC-5E0E-03BC-C39A37B29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6FA1-805C-42AF-A559-324056893FA3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3AC54-8660-B76A-91CD-D998516FC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9BF24B-B812-D7BD-2999-CF985DEE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9C4-46DD-4F8C-8B49-A1A23AEA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7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89F29-6544-9D5E-FB2F-D9C731AA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99669-DDDF-DFD8-BBC7-71E1F58A4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0F9BF-D14C-EA46-A76D-266A36EDE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6BC553-8397-93E5-0C46-B999AD0F4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3DE440-EA10-7074-2B6B-769C97959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2FDBDE-257E-0EB1-810A-9392E1BCE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6FA1-805C-42AF-A559-324056893FA3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B76B07-E7A9-92CC-D7B2-CB862A9C6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FF1380-038B-4E40-3669-2E3661DD0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9C4-46DD-4F8C-8B49-A1A23AEA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75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7B9C6-6FBF-5C6B-CE20-21DE44CD2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B812E4-5A5F-9760-EF0F-C32D8883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6FA1-805C-42AF-A559-324056893FA3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A1474E-BA5B-C123-2648-B8324C5E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C5C15-8CCE-6C96-678E-53EA6C3E2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9C4-46DD-4F8C-8B49-A1A23AEA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4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6FCCFC-7E53-7663-D4E1-D5EAF5B11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6FA1-805C-42AF-A559-324056893FA3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4B5E59-130B-0CE0-814B-34BD56468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6EA80-0038-C610-2E2C-D563E0E2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9C4-46DD-4F8C-8B49-A1A23AEA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4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F1F4C-7390-19C4-17A6-DB8A91B0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F653C-C925-DEAC-26CB-E4F10C2D6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DC04A-BA3C-80CB-ADF7-9911613B7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D17AA-FC43-04C3-7CE4-A6CD186D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6FA1-805C-42AF-A559-324056893FA3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3B6932-3001-FFA4-49BF-60F2C3C91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B1F9C-185A-D2A7-3D25-0A3C199C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9C4-46DD-4F8C-8B49-A1A23AEA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3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7B43-95B2-7127-EDB2-69C21DF0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51F059-8595-E905-8873-B5619847A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06ABC9-A73B-E040-2E29-0D407E845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F7A97-877D-1A6F-8EDF-44C64DCFA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6FA1-805C-42AF-A559-324056893FA3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FFA006-86A5-6469-B8D5-B508DAD6A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A9467-3A5C-A5F3-DA3F-CD58EC059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9C4-46DD-4F8C-8B49-A1A23AEA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3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5855C9-D9F8-2B4C-CE03-E53C47268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7DF19-7F72-4429-4E4E-C33915276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9CA6A-39AF-16E5-83B7-5299F0F0C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56FA1-805C-42AF-A559-324056893FA3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225EE-5CCF-FF9B-101B-9AE5C95148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81D17-54E4-8019-C1A9-991BB5FE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D59C4-46DD-4F8C-8B49-A1A23AEAC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4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052599-279E-8741-69F7-D65E5FCB8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956" y="851517"/>
            <a:ext cx="5642605" cy="2991416"/>
          </a:xfrm>
        </p:spPr>
        <p:txBody>
          <a:bodyPr anchor="b">
            <a:normAutofit/>
          </a:bodyPr>
          <a:lstStyle/>
          <a:p>
            <a:pPr algn="l"/>
            <a:r>
              <a:rPr lang="en-US" b="1">
                <a:latin typeface="Encode Sans Normal" panose="02000000000000000000" pitchFamily="2" charset="0"/>
              </a:rPr>
              <a:t>Visitor Management Demo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3152FE-7CC5-22C6-033B-05407FFD5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4096" y="3842932"/>
            <a:ext cx="4167115" cy="2163551"/>
          </a:xfrm>
        </p:spPr>
        <p:txBody>
          <a:bodyPr anchor="t">
            <a:normAutofit/>
          </a:bodyPr>
          <a:lstStyle/>
          <a:p>
            <a:r>
              <a:rPr lang="en-US">
                <a:latin typeface="Encode Sans Normal" panose="02000000000000000000" pitchFamily="2" charset="0"/>
              </a:rPr>
              <a:t>For any questions about the visitor management reach out to </a:t>
            </a:r>
            <a:r>
              <a:rPr lang="en-US" b="1">
                <a:latin typeface="Encode Sans Normal" panose="02000000000000000000" pitchFamily="2" charset="0"/>
              </a:rPr>
              <a:t>uwtower@uw.edu.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D949422F-A354-5198-C6A3-710EFF854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503" y="2658243"/>
            <a:ext cx="3217333" cy="215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45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B3D563-C6F3-6A9D-E471-3F7701743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Encode Sans Normal" panose="02000000000000000000" pitchFamily="2" charset="0"/>
              </a:rPr>
              <a:t>What is Visitor Management?</a:t>
            </a: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43" name="Content Placeholder 2">
            <a:extLst>
              <a:ext uri="{FF2B5EF4-FFF2-40B4-BE49-F238E27FC236}">
                <a16:creationId xmlns:a16="http://schemas.microsoft.com/office/drawing/2014/main" id="{B1F1AF7F-E298-1434-54FB-0E2EE778E7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605818"/>
              </p:ext>
            </p:extLst>
          </p:nvPr>
        </p:nvGraphicFramePr>
        <p:xfrm>
          <a:off x="774597" y="2055813"/>
          <a:ext cx="5393361" cy="4195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95A3EAC-A2F8-737D-F305-9AB0999484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2" b="29974"/>
          <a:stretch/>
        </p:blipFill>
        <p:spPr>
          <a:xfrm>
            <a:off x="7783076" y="1259394"/>
            <a:ext cx="3429479" cy="696913"/>
          </a:xfrm>
          <a:prstGeom prst="rect">
            <a:avLst/>
          </a:prstGeom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C8A5DD9A-8A29-5B66-8F9E-B118DC44F6BD}"/>
              </a:ext>
            </a:extLst>
          </p:cNvPr>
          <p:cNvSpPr/>
          <p:nvPr/>
        </p:nvSpPr>
        <p:spPr>
          <a:xfrm>
            <a:off x="8730724" y="2102206"/>
            <a:ext cx="1534181" cy="137942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E47FC838-AE78-7938-8D23-EEAE0DA9B7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411" y="3518610"/>
            <a:ext cx="3781051" cy="2537827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0322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442DA8B8-94A2-45D6-976E-910B4828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73C0F3-B2F2-DD69-EBFF-FDEC8AE47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9" y="2389635"/>
            <a:ext cx="4633442" cy="169319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>
                <a:solidFill>
                  <a:schemeClr val="bg2"/>
                </a:solidFill>
                <a:latin typeface="Encode Sans Normal" panose="02000000000000000000" pitchFamily="2" charset="0"/>
              </a:rPr>
              <a:t>How to Check-In</a:t>
            </a:r>
          </a:p>
        </p:txBody>
      </p:sp>
      <p:sp>
        <p:nvSpPr>
          <p:cNvPr id="75" name="Freeform: Shape 79">
            <a:extLst>
              <a:ext uri="{FF2B5EF4-FFF2-40B4-BE49-F238E27FC236}">
                <a16:creationId xmlns:a16="http://schemas.microsoft.com/office/drawing/2014/main" id="{07062BB1-E215-424E-80C4-7E1CF179A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6609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7D63435C-ECBE-F2D3-745B-A2AC437DA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743" y="801761"/>
            <a:ext cx="2565029" cy="1721637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sp>
        <p:nvSpPr>
          <p:cNvPr id="76" name="Oval 81">
            <a:extLst>
              <a:ext uri="{FF2B5EF4-FFF2-40B4-BE49-F238E27FC236}">
                <a16:creationId xmlns:a16="http://schemas.microsoft.com/office/drawing/2014/main" id="{6FD0FBFA-B43E-40C1-A6E4-B8823417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0726" y="4546703"/>
            <a:ext cx="569514" cy="569514"/>
          </a:xfrm>
          <a:prstGeom prst="ellipse">
            <a:avLst/>
          </a:prstGeom>
          <a:noFill/>
          <a:ln w="127000">
            <a:solidFill>
              <a:schemeClr val="accent5"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B368E167-B2D7-4904-BB6B-AE0486A2C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0758" y="3236233"/>
            <a:ext cx="1261243" cy="1648694"/>
          </a:xfrm>
          <a:custGeom>
            <a:avLst/>
            <a:gdLst>
              <a:gd name="connsiteX0" fmla="*/ 824347 w 1261243"/>
              <a:gd name="connsiteY0" fmla="*/ 0 h 1648694"/>
              <a:gd name="connsiteX1" fmla="*/ 1145220 w 1261243"/>
              <a:gd name="connsiteY1" fmla="*/ 64781 h 1648694"/>
              <a:gd name="connsiteX2" fmla="*/ 1261243 w 1261243"/>
              <a:gd name="connsiteY2" fmla="*/ 127757 h 1648694"/>
              <a:gd name="connsiteX3" fmla="*/ 1261243 w 1261243"/>
              <a:gd name="connsiteY3" fmla="*/ 1520938 h 1648694"/>
              <a:gd name="connsiteX4" fmla="*/ 1145220 w 1261243"/>
              <a:gd name="connsiteY4" fmla="*/ 1583913 h 1648694"/>
              <a:gd name="connsiteX5" fmla="*/ 824347 w 1261243"/>
              <a:gd name="connsiteY5" fmla="*/ 1648694 h 1648694"/>
              <a:gd name="connsiteX6" fmla="*/ 0 w 1261243"/>
              <a:gd name="connsiteY6" fmla="*/ 824347 h 1648694"/>
              <a:gd name="connsiteX7" fmla="*/ 824347 w 1261243"/>
              <a:gd name="connsiteY7" fmla="*/ 0 h 164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1243" h="1648694">
                <a:moveTo>
                  <a:pt x="824347" y="0"/>
                </a:moveTo>
                <a:cubicBezTo>
                  <a:pt x="938165" y="0"/>
                  <a:pt x="1046596" y="23067"/>
                  <a:pt x="1145220" y="64781"/>
                </a:cubicBezTo>
                <a:lnTo>
                  <a:pt x="1261243" y="127757"/>
                </a:lnTo>
                <a:lnTo>
                  <a:pt x="1261243" y="1520938"/>
                </a:lnTo>
                <a:lnTo>
                  <a:pt x="1145220" y="1583913"/>
                </a:lnTo>
                <a:cubicBezTo>
                  <a:pt x="1046596" y="1625627"/>
                  <a:pt x="938165" y="1648694"/>
                  <a:pt x="824347" y="1648694"/>
                </a:cubicBezTo>
                <a:cubicBezTo>
                  <a:pt x="369073" y="1648694"/>
                  <a:pt x="0" y="1279621"/>
                  <a:pt x="0" y="824347"/>
                </a:cubicBezTo>
                <a:cubicBezTo>
                  <a:pt x="0" y="369073"/>
                  <a:pt x="369073" y="0"/>
                  <a:pt x="824347" y="0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E5EBF8F5-ABE5-4029-A8FC-4E32622D7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004836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33E49524-66B4-4DB0-AD09-DC8B9874E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8804" y="6039059"/>
            <a:ext cx="1978348" cy="818941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heck-In Process_1">
            <a:hlinkClick r:id="" action="ppaction://media"/>
            <a:extLst>
              <a:ext uri="{FF2B5EF4-FFF2-40B4-BE49-F238E27FC236}">
                <a16:creationId xmlns:a16="http://schemas.microsoft.com/office/drawing/2014/main" id="{63CBE445-7AEC-B93C-9996-12DB9A4AE5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6491" y="248083"/>
            <a:ext cx="3578528" cy="6361831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70A21480-D93D-46BE-9A94-B5A80469D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9A878D-AD27-D643-8CF1-98C4326171B4}"/>
              </a:ext>
            </a:extLst>
          </p:cNvPr>
          <p:cNvSpPr txBox="1"/>
          <p:nvPr/>
        </p:nvSpPr>
        <p:spPr>
          <a:xfrm>
            <a:off x="8215019" y="3075055"/>
            <a:ext cx="4012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Encode Sans Normal" panose="02000000000000000000" pitchFamily="2" charset="0"/>
              </a:rPr>
              <a:t>For general visiting use the</a:t>
            </a:r>
          </a:p>
          <a:p>
            <a:pPr algn="ctr"/>
            <a:r>
              <a:rPr lang="en-US" sz="2000">
                <a:latin typeface="Encode Sans Normal" panose="02000000000000000000" pitchFamily="2" charset="0"/>
              </a:rPr>
              <a:t> </a:t>
            </a:r>
            <a:r>
              <a:rPr lang="en-US" sz="2000" b="1">
                <a:solidFill>
                  <a:schemeClr val="bg2"/>
                </a:solidFill>
                <a:latin typeface="Encode Sans Normal" panose="02000000000000000000" pitchFamily="2" charset="0"/>
              </a:rPr>
              <a:t>UWTower@uw.edu </a:t>
            </a:r>
            <a:r>
              <a:rPr lang="en-US" sz="2000">
                <a:latin typeface="Encode Sans Normal" panose="02000000000000000000" pitchFamily="2" charset="0"/>
              </a:rPr>
              <a:t>as the host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F3CFE14-4051-F747-0386-8FBED3043CE8}"/>
              </a:ext>
            </a:extLst>
          </p:cNvPr>
          <p:cNvSpPr txBox="1">
            <a:spLocks/>
          </p:cNvSpPr>
          <p:nvPr/>
        </p:nvSpPr>
        <p:spPr>
          <a:xfrm>
            <a:off x="14779" y="3956114"/>
            <a:ext cx="4633442" cy="4196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>
                <a:latin typeface="Encode Sans Normal" panose="02000000000000000000" pitchFamily="2" charset="0"/>
              </a:rPr>
              <a:t>*Via Tower Tablets</a:t>
            </a:r>
          </a:p>
        </p:txBody>
      </p:sp>
    </p:spTree>
    <p:extLst>
      <p:ext uri="{BB962C8B-B14F-4D97-AF65-F5344CB8AC3E}">
        <p14:creationId xmlns:p14="http://schemas.microsoft.com/office/powerpoint/2010/main" val="67275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3C0F3-B2F2-DD69-EBFF-FDEC8AE47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9" y="2389635"/>
            <a:ext cx="4633442" cy="169319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>
                <a:solidFill>
                  <a:schemeClr val="bg2"/>
                </a:solidFill>
                <a:latin typeface="Encode Sans Normal" panose="02000000000000000000" pitchFamily="2" charset="0"/>
              </a:rPr>
              <a:t>How to Check-In</a:t>
            </a:r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7D63435C-ECBE-F2D3-745B-A2AC437DA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743" y="801761"/>
            <a:ext cx="2565029" cy="1721637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9A878D-AD27-D643-8CF1-98C4326171B4}"/>
              </a:ext>
            </a:extLst>
          </p:cNvPr>
          <p:cNvSpPr txBox="1"/>
          <p:nvPr/>
        </p:nvSpPr>
        <p:spPr>
          <a:xfrm>
            <a:off x="8215019" y="3075055"/>
            <a:ext cx="4012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Encode Sans Normal" panose="02000000000000000000" pitchFamily="2" charset="0"/>
              </a:rPr>
              <a:t>For general visiting use the</a:t>
            </a:r>
          </a:p>
          <a:p>
            <a:pPr algn="ctr"/>
            <a:r>
              <a:rPr lang="en-US" sz="2000">
                <a:latin typeface="Encode Sans Normal" panose="02000000000000000000" pitchFamily="2" charset="0"/>
              </a:rPr>
              <a:t> </a:t>
            </a:r>
            <a:r>
              <a:rPr lang="en-US" sz="2000" b="1">
                <a:solidFill>
                  <a:schemeClr val="bg2"/>
                </a:solidFill>
                <a:latin typeface="Encode Sans Normal" panose="02000000000000000000" pitchFamily="2" charset="0"/>
              </a:rPr>
              <a:t>UWTower@uw.edu </a:t>
            </a:r>
            <a:r>
              <a:rPr lang="en-US" sz="2000">
                <a:latin typeface="Encode Sans Normal" panose="02000000000000000000" pitchFamily="2" charset="0"/>
              </a:rPr>
              <a:t>as the host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F3CFE14-4051-F747-0386-8FBED3043CE8}"/>
              </a:ext>
            </a:extLst>
          </p:cNvPr>
          <p:cNvSpPr txBox="1">
            <a:spLocks/>
          </p:cNvSpPr>
          <p:nvPr/>
        </p:nvSpPr>
        <p:spPr>
          <a:xfrm>
            <a:off x="14779" y="3956114"/>
            <a:ext cx="4633442" cy="4196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>
                <a:latin typeface="Encode Sans Normal" panose="02000000000000000000" pitchFamily="2" charset="0"/>
              </a:rPr>
              <a:t>*Via Personal Device</a:t>
            </a:r>
          </a:p>
        </p:txBody>
      </p:sp>
      <p:pic>
        <p:nvPicPr>
          <p:cNvPr id="7" name="TVRK5764">
            <a:hlinkClick r:id="" action="ppaction://media"/>
            <a:extLst>
              <a:ext uri="{FF2B5EF4-FFF2-40B4-BE49-F238E27FC236}">
                <a16:creationId xmlns:a16="http://schemas.microsoft.com/office/drawing/2014/main" id="{D72EBA5B-BFCE-3D08-98BD-E208B513E5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6048" y="90286"/>
            <a:ext cx="3089727" cy="6678977"/>
          </a:xfrm>
        </p:spPr>
      </p:pic>
    </p:spTree>
    <p:extLst>
      <p:ext uri="{BB962C8B-B14F-4D97-AF65-F5344CB8AC3E}">
        <p14:creationId xmlns:p14="http://schemas.microsoft.com/office/powerpoint/2010/main" val="177179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2964C-DF39-F444-E69D-BFE49CD8E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Encode Sans Normal" panose="02000000000000000000" pitchFamily="2" charset="0"/>
              </a:rPr>
              <a:t>Example of a Printed Badge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FBB1EA3-08C5-685C-D1CE-82D92501E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73" y="1825625"/>
            <a:ext cx="8238254" cy="4351338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DC6B15A-3363-DF8C-60FB-131CB696D4BA}"/>
              </a:ext>
            </a:extLst>
          </p:cNvPr>
          <p:cNvCxnSpPr>
            <a:cxnSpLocks/>
          </p:cNvCxnSpPr>
          <p:nvPr/>
        </p:nvCxnSpPr>
        <p:spPr>
          <a:xfrm flipH="1">
            <a:off x="9022250" y="3690851"/>
            <a:ext cx="273488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06738E-3555-D342-C8A4-E733419E519F}"/>
              </a:ext>
            </a:extLst>
          </p:cNvPr>
          <p:cNvCxnSpPr>
            <a:cxnSpLocks/>
          </p:cNvCxnSpPr>
          <p:nvPr/>
        </p:nvCxnSpPr>
        <p:spPr>
          <a:xfrm flipH="1">
            <a:off x="9753770" y="1587731"/>
            <a:ext cx="802786" cy="10579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2538CC3-44D6-2298-757C-541DD2C26B3F}"/>
              </a:ext>
            </a:extLst>
          </p:cNvPr>
          <p:cNvCxnSpPr/>
          <p:nvPr/>
        </p:nvCxnSpPr>
        <p:spPr>
          <a:xfrm>
            <a:off x="1795550" y="3360419"/>
            <a:ext cx="1571105" cy="81049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F99E065-4C2B-6F08-9D2F-B618F0F45C3D}"/>
              </a:ext>
            </a:extLst>
          </p:cNvPr>
          <p:cNvCxnSpPr>
            <a:cxnSpLocks/>
          </p:cNvCxnSpPr>
          <p:nvPr/>
        </p:nvCxnSpPr>
        <p:spPr>
          <a:xfrm flipH="1" flipV="1">
            <a:off x="8096597" y="4170910"/>
            <a:ext cx="3257202" cy="242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D487EB5-811F-27EE-4E40-2C4306B4917B}"/>
              </a:ext>
            </a:extLst>
          </p:cNvPr>
          <p:cNvCxnSpPr/>
          <p:nvPr/>
        </p:nvCxnSpPr>
        <p:spPr>
          <a:xfrm flipH="1" flipV="1">
            <a:off x="6558740" y="4857719"/>
            <a:ext cx="789709" cy="7481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C60342E-5EA6-BA88-9E80-CAF98129DFCE}"/>
              </a:ext>
            </a:extLst>
          </p:cNvPr>
          <p:cNvSpPr txBox="1"/>
          <p:nvPr/>
        </p:nvSpPr>
        <p:spPr>
          <a:xfrm>
            <a:off x="10294182" y="1212763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Encode Sans Normal" panose="02000000000000000000" pitchFamily="2" charset="0"/>
              </a:rPr>
              <a:t>Date of Visitation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533DBF-AE6E-6CF5-C981-E6C6C84E0D13}"/>
              </a:ext>
            </a:extLst>
          </p:cNvPr>
          <p:cNvSpPr txBox="1"/>
          <p:nvPr/>
        </p:nvSpPr>
        <p:spPr>
          <a:xfrm>
            <a:off x="10215127" y="3303560"/>
            <a:ext cx="178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Encode Sans Normal" panose="02000000000000000000" pitchFamily="2" charset="0"/>
              </a:rPr>
              <a:t>Name of Guest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E0C3DE-FA5C-E0B4-8662-754484C1814F}"/>
              </a:ext>
            </a:extLst>
          </p:cNvPr>
          <p:cNvSpPr txBox="1"/>
          <p:nvPr/>
        </p:nvSpPr>
        <p:spPr>
          <a:xfrm>
            <a:off x="8649303" y="3801578"/>
            <a:ext cx="2583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Encode Sans Normal" panose="02000000000000000000" pitchFamily="2" charset="0"/>
              </a:rPr>
              <a:t>Tenant they are visiting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C0AE3AD-FB9D-B831-F898-4075A65E9B55}"/>
              </a:ext>
            </a:extLst>
          </p:cNvPr>
          <p:cNvCxnSpPr/>
          <p:nvPr/>
        </p:nvCxnSpPr>
        <p:spPr>
          <a:xfrm>
            <a:off x="7348449" y="5601124"/>
            <a:ext cx="171242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1D34C1-9C3B-6C89-39FA-843743716499}"/>
              </a:ext>
            </a:extLst>
          </p:cNvPr>
          <p:cNvCxnSpPr/>
          <p:nvPr/>
        </p:nvCxnSpPr>
        <p:spPr>
          <a:xfrm flipH="1">
            <a:off x="207818" y="3360419"/>
            <a:ext cx="158773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A59142-F3A7-360E-6BC7-9B0E76927F39}"/>
              </a:ext>
            </a:extLst>
          </p:cNvPr>
          <p:cNvCxnSpPr/>
          <p:nvPr/>
        </p:nvCxnSpPr>
        <p:spPr>
          <a:xfrm>
            <a:off x="10556556" y="1587731"/>
            <a:ext cx="163544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8C8EA24-6B02-AC22-0922-EF4F74292202}"/>
              </a:ext>
            </a:extLst>
          </p:cNvPr>
          <p:cNvSpPr txBox="1"/>
          <p:nvPr/>
        </p:nvSpPr>
        <p:spPr>
          <a:xfrm>
            <a:off x="7209904" y="5231792"/>
            <a:ext cx="478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Encode Sans Normal" panose="02000000000000000000" pitchFamily="2" charset="0"/>
              </a:rPr>
              <a:t>Who they work for usually used for Vendors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A1D30E-3818-C66D-C3A3-F4622C4B7A93}"/>
              </a:ext>
            </a:extLst>
          </p:cNvPr>
          <p:cNvSpPr txBox="1"/>
          <p:nvPr/>
        </p:nvSpPr>
        <p:spPr>
          <a:xfrm>
            <a:off x="239683" y="2934228"/>
            <a:ext cx="257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Encode Sans Normal" panose="02000000000000000000" pitchFamily="2" charset="0"/>
              </a:rPr>
              <a:t>Photo of Guest</a:t>
            </a:r>
          </a:p>
        </p:txBody>
      </p:sp>
    </p:spTree>
    <p:extLst>
      <p:ext uri="{BB962C8B-B14F-4D97-AF65-F5344CB8AC3E}">
        <p14:creationId xmlns:p14="http://schemas.microsoft.com/office/powerpoint/2010/main" val="161678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1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FDBBFF-5427-2365-F73B-F9A5534F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93" y="365124"/>
            <a:ext cx="5393361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Encode Sans Normal" panose="02000000000000000000" pitchFamily="2" charset="0"/>
              </a:rPr>
              <a:t>Email Notification</a:t>
            </a:r>
          </a:p>
        </p:txBody>
      </p:sp>
      <p:sp>
        <p:nvSpPr>
          <p:cNvPr id="15" name="Freeform: Shape 13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5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7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3" name="Straight Connector 19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: Shape 21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23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25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Content Placeholder 4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D1ED669B-FBB6-1CFB-B738-CC623EF8C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15" y="510149"/>
            <a:ext cx="5492531" cy="5827620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3ED7249-B566-43D1-C507-09FF8BBFDB2B}"/>
              </a:ext>
            </a:extLst>
          </p:cNvPr>
          <p:cNvGrpSpPr/>
          <p:nvPr/>
        </p:nvGrpSpPr>
        <p:grpSpPr>
          <a:xfrm>
            <a:off x="509323" y="1585080"/>
            <a:ext cx="5446869" cy="935415"/>
            <a:chOff x="45663" y="704190"/>
            <a:chExt cx="5446869" cy="93541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BB410D6-E296-C11B-5EE5-8B391A59ED93}"/>
                </a:ext>
              </a:extLst>
            </p:cNvPr>
            <p:cNvSpPr/>
            <p:nvPr/>
          </p:nvSpPr>
          <p:spPr>
            <a:xfrm>
              <a:off x="99171" y="704190"/>
              <a:ext cx="5393361" cy="935415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Rectangle: Rounded Corners 4">
              <a:extLst>
                <a:ext uri="{FF2B5EF4-FFF2-40B4-BE49-F238E27FC236}">
                  <a16:creationId xmlns:a16="http://schemas.microsoft.com/office/drawing/2014/main" id="{5D52FAB5-239F-32C1-F554-0C73A437125C}"/>
                </a:ext>
              </a:extLst>
            </p:cNvPr>
            <p:cNvSpPr txBox="1"/>
            <p:nvPr/>
          </p:nvSpPr>
          <p:spPr>
            <a:xfrm>
              <a:off x="45663" y="705889"/>
              <a:ext cx="5302035" cy="8440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>
                  <a:solidFill>
                    <a:schemeClr val="bg2"/>
                  </a:solidFill>
                  <a:latin typeface="Encode Sans Normal" panose="02000000000000000000" pitchFamily="2" charset="0"/>
                </a:rPr>
                <a:t>Email will be sent from Noreply@fmsvisitor.com</a:t>
              </a:r>
              <a:endParaRPr lang="en-US" sz="3200" kern="1200">
                <a:solidFill>
                  <a:schemeClr val="bg2"/>
                </a:solidFill>
                <a:latin typeface="Encode Sans Normal" panose="02000000000000000000" pitchFamily="2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89C66FC-DA84-C0B6-A0F3-4BD565ED0F5F}"/>
              </a:ext>
            </a:extLst>
          </p:cNvPr>
          <p:cNvGrpSpPr/>
          <p:nvPr/>
        </p:nvGrpSpPr>
        <p:grpSpPr>
          <a:xfrm>
            <a:off x="562830" y="3006257"/>
            <a:ext cx="5393361" cy="935415"/>
            <a:chOff x="0" y="660226"/>
            <a:chExt cx="5393361" cy="935415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9ED8387-52A2-45F2-86E0-BFF248B0FF5F}"/>
                </a:ext>
              </a:extLst>
            </p:cNvPr>
            <p:cNvSpPr/>
            <p:nvPr/>
          </p:nvSpPr>
          <p:spPr>
            <a:xfrm>
              <a:off x="0" y="660226"/>
              <a:ext cx="5393361" cy="935415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Rectangle: Rounded Corners 4">
              <a:extLst>
                <a:ext uri="{FF2B5EF4-FFF2-40B4-BE49-F238E27FC236}">
                  <a16:creationId xmlns:a16="http://schemas.microsoft.com/office/drawing/2014/main" id="{BF22CFA9-525B-FEBB-60FE-964DC548318E}"/>
                </a:ext>
              </a:extLst>
            </p:cNvPr>
            <p:cNvSpPr txBox="1"/>
            <p:nvPr/>
          </p:nvSpPr>
          <p:spPr>
            <a:xfrm>
              <a:off x="45663" y="705889"/>
              <a:ext cx="5302035" cy="8440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>
                  <a:solidFill>
                    <a:schemeClr val="bg2"/>
                  </a:solidFill>
                  <a:latin typeface="Encode Sans Normal" panose="02000000000000000000" pitchFamily="2" charset="0"/>
                </a:rPr>
                <a:t>Contains Visitors Information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00E0443-1748-D311-2474-BECE8447B1CF}"/>
              </a:ext>
            </a:extLst>
          </p:cNvPr>
          <p:cNvGrpSpPr/>
          <p:nvPr/>
        </p:nvGrpSpPr>
        <p:grpSpPr>
          <a:xfrm>
            <a:off x="608494" y="4455842"/>
            <a:ext cx="5393361" cy="935415"/>
            <a:chOff x="0" y="660226"/>
            <a:chExt cx="5393361" cy="935415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646A71CE-1BF6-2DFC-B6EA-71AEA70F2A7A}"/>
                </a:ext>
              </a:extLst>
            </p:cNvPr>
            <p:cNvSpPr/>
            <p:nvPr/>
          </p:nvSpPr>
          <p:spPr>
            <a:xfrm>
              <a:off x="0" y="660226"/>
              <a:ext cx="5393361" cy="935415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1" name="Rectangle: Rounded Corners 4">
              <a:extLst>
                <a:ext uri="{FF2B5EF4-FFF2-40B4-BE49-F238E27FC236}">
                  <a16:creationId xmlns:a16="http://schemas.microsoft.com/office/drawing/2014/main" id="{DF0286F5-89BC-8516-9C28-875D8A48564B}"/>
                </a:ext>
              </a:extLst>
            </p:cNvPr>
            <p:cNvSpPr txBox="1"/>
            <p:nvPr/>
          </p:nvSpPr>
          <p:spPr>
            <a:xfrm>
              <a:off x="45663" y="705889"/>
              <a:ext cx="5302035" cy="8440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>
                  <a:solidFill>
                    <a:schemeClr val="bg2"/>
                  </a:solidFill>
                  <a:latin typeface="Encode Sans Normal" panose="02000000000000000000" pitchFamily="2" charset="0"/>
                </a:rPr>
                <a:t>No required additional task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9574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BFFB6EAD-767A-4A95-9246-C39976AD1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03ED6-968D-9F89-50D0-4477BA60D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848" y="2444681"/>
            <a:ext cx="4477389" cy="17021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>
                <a:solidFill>
                  <a:schemeClr val="bg2"/>
                </a:solidFill>
                <a:latin typeface="Encode Sans Normal" panose="02000000000000000000" pitchFamily="2" charset="0"/>
              </a:rPr>
              <a:t>Check Out Process</a:t>
            </a:r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61338FE9-7B70-416B-7821-6EB34955E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4" y="997523"/>
            <a:ext cx="2565029" cy="1721637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07062BB1-E215-424E-80C4-7E1CF179A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0301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B368E167-B2D7-4904-BB6B-AE0486A2C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3295758"/>
            <a:ext cx="1261243" cy="1648694"/>
          </a:xfrm>
          <a:custGeom>
            <a:avLst/>
            <a:gdLst>
              <a:gd name="connsiteX0" fmla="*/ 824347 w 1261243"/>
              <a:gd name="connsiteY0" fmla="*/ 0 h 1648694"/>
              <a:gd name="connsiteX1" fmla="*/ 1145220 w 1261243"/>
              <a:gd name="connsiteY1" fmla="*/ 64781 h 1648694"/>
              <a:gd name="connsiteX2" fmla="*/ 1261243 w 1261243"/>
              <a:gd name="connsiteY2" fmla="*/ 127757 h 1648694"/>
              <a:gd name="connsiteX3" fmla="*/ 1261243 w 1261243"/>
              <a:gd name="connsiteY3" fmla="*/ 1520938 h 1648694"/>
              <a:gd name="connsiteX4" fmla="*/ 1145220 w 1261243"/>
              <a:gd name="connsiteY4" fmla="*/ 1583913 h 1648694"/>
              <a:gd name="connsiteX5" fmla="*/ 824347 w 1261243"/>
              <a:gd name="connsiteY5" fmla="*/ 1648694 h 1648694"/>
              <a:gd name="connsiteX6" fmla="*/ 0 w 1261243"/>
              <a:gd name="connsiteY6" fmla="*/ 824347 h 1648694"/>
              <a:gd name="connsiteX7" fmla="*/ 824347 w 1261243"/>
              <a:gd name="connsiteY7" fmla="*/ 0 h 164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1243" h="1648694">
                <a:moveTo>
                  <a:pt x="824347" y="0"/>
                </a:moveTo>
                <a:cubicBezTo>
                  <a:pt x="938165" y="0"/>
                  <a:pt x="1046596" y="23067"/>
                  <a:pt x="1145220" y="64781"/>
                </a:cubicBezTo>
                <a:lnTo>
                  <a:pt x="1261243" y="127757"/>
                </a:lnTo>
                <a:lnTo>
                  <a:pt x="1261243" y="1520938"/>
                </a:lnTo>
                <a:lnTo>
                  <a:pt x="1145220" y="1583913"/>
                </a:lnTo>
                <a:cubicBezTo>
                  <a:pt x="1046596" y="1625627"/>
                  <a:pt x="938165" y="1648694"/>
                  <a:pt x="824347" y="1648694"/>
                </a:cubicBezTo>
                <a:cubicBezTo>
                  <a:pt x="369073" y="1648694"/>
                  <a:pt x="0" y="1279621"/>
                  <a:pt x="0" y="824347"/>
                </a:cubicBezTo>
                <a:cubicBezTo>
                  <a:pt x="0" y="369073"/>
                  <a:pt x="369073" y="0"/>
                  <a:pt x="824347" y="0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FD0FBFA-B43E-40C1-A6E4-B8823417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112432" y="4748447"/>
            <a:ext cx="569514" cy="569514"/>
          </a:xfrm>
          <a:prstGeom prst="ellipse">
            <a:avLst/>
          </a:prstGeom>
          <a:noFill/>
          <a:ln w="127000">
            <a:solidFill>
              <a:schemeClr val="accent5"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70A21480-D93D-46BE-9A94-B5A80469D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33E49524-66B4-4DB0-AD09-DC8B9874E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98354" y="6039059"/>
            <a:ext cx="1978348" cy="818941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E5EBF8F5-ABE5-4029-A8FC-4E32622D7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36562" flipH="1">
            <a:off x="3441866" y="5166681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Check-Out Process">
            <a:hlinkClick r:id="" action="ppaction://media"/>
            <a:extLst>
              <a:ext uri="{FF2B5EF4-FFF2-40B4-BE49-F238E27FC236}">
                <a16:creationId xmlns:a16="http://schemas.microsoft.com/office/drawing/2014/main" id="{58C4F9F1-0988-E4A0-B72D-B9DB3F2275A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8556" y="232294"/>
            <a:ext cx="3596292" cy="6393412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55125D-FF87-C8DB-29CF-8A3CAF3A35A9}"/>
              </a:ext>
            </a:extLst>
          </p:cNvPr>
          <p:cNvSpPr txBox="1"/>
          <p:nvPr/>
        </p:nvSpPr>
        <p:spPr>
          <a:xfrm>
            <a:off x="81540" y="3036524"/>
            <a:ext cx="3960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Encode Sans Normal" panose="02000000000000000000" pitchFamily="2" charset="0"/>
              </a:rPr>
              <a:t>*If guest do not sign out of </a:t>
            </a:r>
            <a:r>
              <a:rPr lang="en-US" sz="2400" b="1">
                <a:latin typeface="Encode Sans Normal" panose="02000000000000000000" pitchFamily="2" charset="0"/>
              </a:rPr>
              <a:t>visitor management </a:t>
            </a:r>
          </a:p>
          <a:p>
            <a:pPr algn="ctr"/>
            <a:r>
              <a:rPr lang="en-US" sz="2400">
                <a:latin typeface="Encode Sans Normal" panose="02000000000000000000" pitchFamily="2" charset="0"/>
              </a:rPr>
              <a:t>They will be checked out via </a:t>
            </a:r>
            <a:r>
              <a:rPr lang="en-US" sz="2400" b="1">
                <a:latin typeface="Encode Sans Normal" panose="02000000000000000000" pitchFamily="2" charset="0"/>
              </a:rPr>
              <a:t>11:59PM</a:t>
            </a:r>
          </a:p>
        </p:txBody>
      </p:sp>
    </p:spTree>
    <p:extLst>
      <p:ext uri="{BB962C8B-B14F-4D97-AF65-F5344CB8AC3E}">
        <p14:creationId xmlns:p14="http://schemas.microsoft.com/office/powerpoint/2010/main" val="112971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5">
            <a:extLst>
              <a:ext uri="{FF2B5EF4-FFF2-40B4-BE49-F238E27FC236}">
                <a16:creationId xmlns:a16="http://schemas.microsoft.com/office/drawing/2014/main" id="{020C988C-FAAD-4B22-8BA7-6B5DEFD8D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9FA74A-D52D-1A9B-0AA4-38DD55812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3488" y="2675800"/>
            <a:ext cx="511415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b="1" kern="1200">
                <a:latin typeface="Encode Sans Normal" panose="02000000000000000000" pitchFamily="2" charset="0"/>
              </a:rPr>
              <a:t>Badge Reprinting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2635" y="2507215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432189" flipV="1">
            <a:off x="7537061" y="1878543"/>
            <a:ext cx="4592562" cy="45925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print Badge" descr="Text, letter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900E232A-F3CE-E273-3429-78A0D9EF0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7685" y="128036"/>
            <a:ext cx="3713582" cy="6601928"/>
          </a:xfrm>
          <a:custGeom>
            <a:avLst/>
            <a:gdLst/>
            <a:ahLst/>
            <a:cxnLst/>
            <a:rect l="l" t="t" r="r" b="b"/>
            <a:pathLst>
              <a:path w="2185353" h="2064564">
                <a:moveTo>
                  <a:pt x="65529" y="0"/>
                </a:moveTo>
                <a:lnTo>
                  <a:pt x="2119824" y="0"/>
                </a:lnTo>
                <a:cubicBezTo>
                  <a:pt x="2156015" y="0"/>
                  <a:pt x="2185353" y="29338"/>
                  <a:pt x="2185353" y="65529"/>
                </a:cubicBezTo>
                <a:lnTo>
                  <a:pt x="2185353" y="1999035"/>
                </a:lnTo>
                <a:cubicBezTo>
                  <a:pt x="2185353" y="2035226"/>
                  <a:pt x="2156015" y="2064564"/>
                  <a:pt x="2119824" y="2064564"/>
                </a:cubicBezTo>
                <a:lnTo>
                  <a:pt x="65529" y="2064564"/>
                </a:lnTo>
                <a:cubicBezTo>
                  <a:pt x="29338" y="2064564"/>
                  <a:pt x="0" y="2035226"/>
                  <a:pt x="0" y="1999035"/>
                </a:cubicBezTo>
                <a:lnTo>
                  <a:pt x="0" y="65529"/>
                </a:lnTo>
                <a:cubicBezTo>
                  <a:pt x="0" y="29338"/>
                  <a:pt x="29338" y="0"/>
                  <a:pt x="65529" y="0"/>
                </a:cubicBezTo>
                <a:close/>
              </a:path>
            </a:pathLst>
          </a:custGeom>
          <a:ln w="12700"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8D6EB350-781D-A6A1-F0AB-31EC8568A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926" y="3338582"/>
            <a:ext cx="2987191" cy="2004991"/>
          </a:xfrm>
          <a:custGeom>
            <a:avLst/>
            <a:gdLst/>
            <a:ahLst/>
            <a:cxnLst/>
            <a:rect l="l" t="t" r="r" b="b"/>
            <a:pathLst>
              <a:path w="2185353" h="2064564">
                <a:moveTo>
                  <a:pt x="65529" y="0"/>
                </a:moveTo>
                <a:lnTo>
                  <a:pt x="2119824" y="0"/>
                </a:lnTo>
                <a:cubicBezTo>
                  <a:pt x="2156015" y="0"/>
                  <a:pt x="2185353" y="29338"/>
                  <a:pt x="2185353" y="65529"/>
                </a:cubicBezTo>
                <a:lnTo>
                  <a:pt x="2185353" y="1999035"/>
                </a:lnTo>
                <a:cubicBezTo>
                  <a:pt x="2185353" y="2035226"/>
                  <a:pt x="2156015" y="2064564"/>
                  <a:pt x="2119824" y="2064564"/>
                </a:cubicBezTo>
                <a:lnTo>
                  <a:pt x="65529" y="2064564"/>
                </a:lnTo>
                <a:cubicBezTo>
                  <a:pt x="29338" y="2064564"/>
                  <a:pt x="0" y="2035226"/>
                  <a:pt x="0" y="1999035"/>
                </a:cubicBezTo>
                <a:lnTo>
                  <a:pt x="0" y="65529"/>
                </a:lnTo>
                <a:cubicBezTo>
                  <a:pt x="0" y="29338"/>
                  <a:pt x="29338" y="0"/>
                  <a:pt x="65529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7101FF-D109-CC7C-9218-367A113A167C}"/>
              </a:ext>
            </a:extLst>
          </p:cNvPr>
          <p:cNvSpPr txBox="1"/>
          <p:nvPr/>
        </p:nvSpPr>
        <p:spPr>
          <a:xfrm>
            <a:off x="406889" y="4001363"/>
            <a:ext cx="3813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Encode Sans Normal" panose="02000000000000000000" pitchFamily="2" charset="0"/>
              </a:rPr>
              <a:t>*Used if badge doesn’t print first time &amp; if you checked in via cell phone</a:t>
            </a:r>
          </a:p>
        </p:txBody>
      </p:sp>
    </p:spTree>
    <p:extLst>
      <p:ext uri="{BB962C8B-B14F-4D97-AF65-F5344CB8AC3E}">
        <p14:creationId xmlns:p14="http://schemas.microsoft.com/office/powerpoint/2010/main" val="2780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UW Theme">
      <a:dk1>
        <a:srgbClr val="33006F"/>
      </a:dk1>
      <a:lt1>
        <a:srgbClr val="B7A57A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</Words>
  <Application>Microsoft Office PowerPoint</Application>
  <PresentationFormat>Widescreen</PresentationFormat>
  <Paragraphs>30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Encode Sans Normal</vt:lpstr>
      <vt:lpstr>Office Theme</vt:lpstr>
      <vt:lpstr>Visitor Management Demo</vt:lpstr>
      <vt:lpstr>What is Visitor Management?</vt:lpstr>
      <vt:lpstr>How to Check-In</vt:lpstr>
      <vt:lpstr>How to Check-In</vt:lpstr>
      <vt:lpstr>Example of a Printed Badge</vt:lpstr>
      <vt:lpstr>Email Notification</vt:lpstr>
      <vt:lpstr>Check Out Process</vt:lpstr>
      <vt:lpstr>Badge Reprinting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Visitor Management Demo</dc:title>
  <dc:creator>Jovanny Rivas</dc:creator>
  <cp:lastModifiedBy>Jovanny Rivas</cp:lastModifiedBy>
  <cp:revision>1</cp:revision>
  <dcterms:created xsi:type="dcterms:W3CDTF">2022-09-06T15:33:59Z</dcterms:created>
  <dcterms:modified xsi:type="dcterms:W3CDTF">2022-09-14T15:41:49Z</dcterms:modified>
</cp:coreProperties>
</file>