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2" r:id="rId2"/>
  </p:sldMasterIdLst>
  <p:notesMasterIdLst>
    <p:notesMasterId r:id="rId17"/>
  </p:notesMasterIdLst>
  <p:sldIdLst>
    <p:sldId id="259" r:id="rId3"/>
    <p:sldId id="261" r:id="rId4"/>
    <p:sldId id="262" r:id="rId5"/>
    <p:sldId id="263" r:id="rId6"/>
    <p:sldId id="264" r:id="rId7"/>
    <p:sldId id="266" r:id="rId8"/>
    <p:sldId id="265"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acey L. Mosier" initials="TLM" lastIdx="6" clrIdx="0">
    <p:extLst>
      <p:ext uri="{19B8F6BF-5375-455C-9EA6-DF929625EA0E}">
        <p15:presenceInfo xmlns:p15="http://schemas.microsoft.com/office/powerpoint/2012/main" userId="S-1-5-21-1478355014-127360780-1969717230-245625" providerId="AD"/>
      </p:ext>
    </p:extLst>
  </p:cmAuthor>
  <p:cmAuthor id="2" name="Barbara G. Brown" initials="BGB" lastIdx="7" clrIdx="1">
    <p:extLst>
      <p:ext uri="{19B8F6BF-5375-455C-9EA6-DF929625EA0E}">
        <p15:presenceInfo xmlns:p15="http://schemas.microsoft.com/office/powerpoint/2012/main" userId="S-1-5-21-1478355014-127360780-1969717230-12525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D3A2"/>
    <a:srgbClr val="E8E3D3"/>
    <a:srgbClr val="4B2E8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46" autoAdjust="0"/>
    <p:restoredTop sz="94660"/>
  </p:normalViewPr>
  <p:slideViewPr>
    <p:cSldViewPr snapToGrid="0" snapToObjects="1" showGuides="1">
      <p:cViewPr varScale="1">
        <p:scale>
          <a:sx n="66" d="100"/>
          <a:sy n="66" d="100"/>
        </p:scale>
        <p:origin x="1568" y="48"/>
      </p:cViewPr>
      <p:guideLst>
        <p:guide orient="horz" pos="2488"/>
        <p:guide pos="4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3-28T08:06:29.544" idx="3">
    <p:pos x="6139" y="2591"/>
    <p:text>will you describe what this would look like if it's being done correctly?</p:text>
    <p:extLst mod="1">
      <p:ext uri="{C676402C-5697-4E1C-873F-D02D1690AC5C}">
        <p15:threadingInfo xmlns:p15="http://schemas.microsoft.com/office/powerpoint/2012/main" timeZoneBias="420"/>
      </p:ext>
    </p:extLst>
  </p:cm>
  <p:cm authorId="2" dt="2017-03-31T09:20:20.715" idx="1">
    <p:pos x="6139" y="2687"/>
    <p:text>yes</p:text>
    <p:extLst mod="1">
      <p:ext uri="{C676402C-5697-4E1C-873F-D02D1690AC5C}">
        <p15:threadingInfo xmlns:p15="http://schemas.microsoft.com/office/powerpoint/2012/main" timeZoneBias="420">
          <p15:parentCm authorId="1" idx="3"/>
        </p15:threadingInfo>
      </p:ext>
    </p:extLst>
  </p:cm>
  <p:cm authorId="2" dt="2017-04-12T12:37:26.787" idx="5">
    <p:pos x="6139" y="2783"/>
    <p:text>I can hand out the sheets that document the assessment in the field.</p:text>
    <p:extLst mod="1">
      <p:ext uri="{C676402C-5697-4E1C-873F-D02D1690AC5C}">
        <p15:threadingInfo xmlns:p15="http://schemas.microsoft.com/office/powerpoint/2012/main" timeZoneBias="420">
          <p15:parentCm authorId="1" idx="3"/>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7-04-18T06:56:32.572" idx="6">
    <p:pos x="10" y="10"/>
    <p:text>These are direct from L&amp;I definitions</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7-03-28T08:07:22.094" idx="4">
    <p:pos x="5810" y="1372"/>
    <p:text>of</p:text>
    <p:extLst mod="1">
      <p:ext uri="{C676402C-5697-4E1C-873F-D02D1690AC5C}">
        <p15:threadingInfo xmlns:p15="http://schemas.microsoft.com/office/powerpoint/2012/main" timeZoneBias="420"/>
      </p:ext>
    </p:extLst>
  </p:cm>
  <p:cm authorId="2" dt="2017-04-18T06:57:49.892" idx="7">
    <p:pos x="5810" y="1468"/>
    <p:text>done, added parentheses</p:text>
    <p:extLst mod="1">
      <p:ext uri="{C676402C-5697-4E1C-873F-D02D1690AC5C}">
        <p15:threadingInfo xmlns:p15="http://schemas.microsoft.com/office/powerpoint/2012/main" timeZoneBias="420">
          <p15:parentCm authorId="1" idx="4"/>
        </p15:threadingInfo>
      </p:ext>
    </p:extLst>
  </p:cm>
  <p:cm authorId="1" dt="2017-03-28T08:08:05.429" idx="5">
    <p:pos x="5808" y="2371"/>
    <p:text>requirements. sup is responsible for making sure they understand procedures</p:text>
    <p:extLst mod="1">
      <p:ext uri="{C676402C-5697-4E1C-873F-D02D1690AC5C}">
        <p15:threadingInfo xmlns:p15="http://schemas.microsoft.com/office/powerpoint/2012/main" timeZoneBias="420"/>
      </p:ext>
    </p:extLst>
  </p:cm>
  <p:cm authorId="2" dt="2017-03-31T10:16:48.069" idx="4">
    <p:pos x="5808" y="2467"/>
    <p:text>added to last point and changed the one before</p:text>
    <p:extLst mod="1">
      <p:ext uri="{C676402C-5697-4E1C-873F-D02D1690AC5C}">
        <p15:threadingInfo xmlns:p15="http://schemas.microsoft.com/office/powerpoint/2012/main" timeZoneBias="420">
          <p15:parentCm authorId="1" idx="5"/>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7-03-28T08:13:02.918" idx="6">
    <p:pos x="5907" y="1569"/>
    <p:text>the</p:text>
    <p:extLst mod="1">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607CE9-69A3-4947-8F3E-DF7CEA142E31}" type="datetimeFigureOut">
              <a:rPr lang="en-US" smtClean="0"/>
              <a:t>6/26/2017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97E995-365E-4CB7-9C4D-FCECA9707F6E}" type="slidenum">
              <a:rPr lang="en-US" smtClean="0"/>
              <a:t>‹#›</a:t>
            </a:fld>
            <a:endParaRPr lang="en-US" dirty="0"/>
          </a:p>
        </p:txBody>
      </p:sp>
    </p:spTree>
    <p:extLst>
      <p:ext uri="{BB962C8B-B14F-4D97-AF65-F5344CB8AC3E}">
        <p14:creationId xmlns:p14="http://schemas.microsoft.com/office/powerpoint/2010/main" val="3573562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Authorized – anyone maintaining the system or equipment that could be hurt or worse</a:t>
            </a:r>
            <a:r>
              <a:rPr lang="en-US" baseline="0" dirty="0" smtClean="0"/>
              <a:t> if the equipment starts up unexpectedly. </a:t>
            </a:r>
          </a:p>
          <a:p>
            <a:r>
              <a:rPr lang="en-US" baseline="0" dirty="0" smtClean="0"/>
              <a:t>Affected – operators that don't maintain the equipment or could use the equipment and may or may not understand when the authorized person is maintaining it, especially if not in the area when the LOTO occurred. </a:t>
            </a:r>
            <a:endParaRPr lang="en-US" dirty="0"/>
          </a:p>
        </p:txBody>
      </p:sp>
      <p:sp>
        <p:nvSpPr>
          <p:cNvPr id="4" name="Slide Number Placeholder 3"/>
          <p:cNvSpPr>
            <a:spLocks noGrp="1"/>
          </p:cNvSpPr>
          <p:nvPr>
            <p:ph type="sldNum" sz="quarter" idx="10"/>
          </p:nvPr>
        </p:nvSpPr>
        <p:spPr/>
        <p:txBody>
          <a:bodyPr/>
          <a:lstStyle/>
          <a:p>
            <a:fld id="{5297E995-365E-4CB7-9C4D-FCECA9707F6E}" type="slidenum">
              <a:rPr lang="en-US" smtClean="0"/>
              <a:t>4</a:t>
            </a:fld>
            <a:endParaRPr lang="en-US" dirty="0"/>
          </a:p>
        </p:txBody>
      </p:sp>
    </p:spTree>
    <p:extLst>
      <p:ext uri="{BB962C8B-B14F-4D97-AF65-F5344CB8AC3E}">
        <p14:creationId xmlns:p14="http://schemas.microsoft.com/office/powerpoint/2010/main" val="806730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electrician is tasked with locking out a system for a maintenance mechanic employee to change out a fan motor. The electrician goes to the source of the electrical energy and turns the energy device off. There are three like switches in the locked electrical box for three fan motors. None have lockable switches. As there is no way to lockout or tagout a single fan, the electrician places a written note in the area of the switched off source of electricity inside the cabinet that the maintenance mechanic cannot access. The outside of the cabinet is not locked or tagged. A month passes and the authorized employee goes to the HUB to remove the fan motor, assured the power had been turned off. He does not verify that the power is off. He is not aware that someone else has turned the switch back on for the motor and gets shocked when he moves the electrical connection to get it out of his way of removing the motor.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297E995-365E-4CB7-9C4D-FCECA9707F6E}" type="slidenum">
              <a:rPr lang="en-US" smtClean="0"/>
              <a:t>11</a:t>
            </a:fld>
            <a:endParaRPr lang="en-US" dirty="0"/>
          </a:p>
        </p:txBody>
      </p:sp>
    </p:spTree>
    <p:extLst>
      <p:ext uri="{BB962C8B-B14F-4D97-AF65-F5344CB8AC3E}">
        <p14:creationId xmlns:p14="http://schemas.microsoft.com/office/powerpoint/2010/main" val="11865549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sp>
        <p:nvSpPr>
          <p:cNvPr id="6" name="Text Placeholder 5"/>
          <p:cNvSpPr>
            <a:spLocks noGrp="1"/>
          </p:cNvSpPr>
          <p:nvPr>
            <p:ph type="body" sz="quarter" idx="10" hasCustomPrompt="1"/>
          </p:nvPr>
        </p:nvSpPr>
        <p:spPr>
          <a:xfrm>
            <a:off x="671757" y="1179824"/>
            <a:ext cx="6972300" cy="2641756"/>
          </a:xfrm>
          <a:prstGeom prst="rect">
            <a:avLst/>
          </a:prstGeom>
        </p:spPr>
        <p:txBody>
          <a:bodyPr anchor="b">
            <a:normAutofit/>
          </a:bodyPr>
          <a:lstStyle>
            <a:lvl1pPr marL="0" indent="0">
              <a:lnSpc>
                <a:spcPct val="100000"/>
              </a:lnSpc>
              <a:buNone/>
              <a:defRPr sz="5000" b="0" i="0" baseline="0">
                <a:solidFill>
                  <a:schemeClr val="accent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TITLE HERE</a:t>
            </a:r>
          </a:p>
          <a:p>
            <a:pPr lvl="0"/>
            <a:r>
              <a:rPr lang="en-US" dirty="0" smtClean="0"/>
              <a:t>ENCODE NORMAL</a:t>
            </a:r>
          </a:p>
          <a:p>
            <a:pPr lvl="0"/>
            <a:r>
              <a:rPr lang="en-US" dirty="0" smtClean="0"/>
              <a:t>BLACK, 50 PT. </a:t>
            </a:r>
            <a:endParaRPr lang="en-US" dirty="0"/>
          </a:p>
        </p:txBody>
      </p:sp>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(ENCODE NORMAL BLACK, 30 PT.)</a:t>
            </a:r>
            <a:endParaRPr lang="en-US" dirty="0"/>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smtClean="0"/>
              <a:t>Content here (Open Sans Bold, 24 pt.)</a:t>
            </a:r>
          </a:p>
          <a:p>
            <a:pPr lvl="1"/>
            <a:r>
              <a:rPr lang="en-US" dirty="0" smtClean="0"/>
              <a:t>Second level (Open Sans Bold, 20)</a:t>
            </a:r>
          </a:p>
          <a:p>
            <a:pPr lvl="2"/>
            <a:r>
              <a:rPr lang="en-US" dirty="0" smtClean="0"/>
              <a:t>Third level (Open Sans Bold, 18)</a:t>
            </a:r>
          </a:p>
          <a:p>
            <a:pPr lvl="3"/>
            <a:r>
              <a:rPr lang="en-US" dirty="0" smtClean="0"/>
              <a:t>Fourth level (Open Sans Bold, 16)</a:t>
            </a:r>
          </a:p>
          <a:p>
            <a:pPr lvl="4"/>
            <a:r>
              <a:rPr lang="en-US" dirty="0" smtClean="0"/>
              <a:t>Fifth level (Open Sans Bold, 14)</a:t>
            </a:r>
            <a:endParaRPr lang="en-US" dirty="0"/>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FFFFFF"/>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SUB-HEADER HERE (UNI SANS REGULAR	, 24 PT.)</a:t>
            </a:r>
            <a:endParaRPr lang="en-US" dirty="0"/>
          </a:p>
        </p:txBody>
      </p:sp>
      <p:pic>
        <p:nvPicPr>
          <p:cNvPr id="7" name="Picture 6"/>
          <p:cNvPicPr>
            <a:picLocks noChangeAspect="1"/>
          </p:cNvPicPr>
          <p:nvPr userDrawn="1"/>
        </p:nvPicPr>
        <p:blipFill>
          <a:blip r:embed="rId2"/>
          <a:stretch>
            <a:fillRect/>
          </a:stretch>
        </p:blipFill>
        <p:spPr>
          <a:xfrm>
            <a:off x="6248401" y="6354234"/>
            <a:ext cx="2540000" cy="266700"/>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769240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(ENCODE NORMAL BLACK, 30 PT.)</a:t>
            </a:r>
            <a:endParaRPr lang="en-US" dirty="0"/>
          </a:p>
        </p:txBody>
      </p:sp>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smtClean="0"/>
              <a:t>Bulleted content here (Open Sans Light, 24 pt.)</a:t>
            </a:r>
          </a:p>
          <a:p>
            <a:pPr lvl="1"/>
            <a:r>
              <a:rPr lang="en-US" dirty="0" smtClean="0"/>
              <a:t>Second level (Open Sans Light, 20)</a:t>
            </a:r>
          </a:p>
          <a:p>
            <a:pPr lvl="2"/>
            <a:r>
              <a:rPr lang="en-US" dirty="0" smtClean="0"/>
              <a:t>Third level (Open Sans Light, 18)</a:t>
            </a:r>
          </a:p>
          <a:p>
            <a:pPr lvl="3"/>
            <a:r>
              <a:rPr lang="en-US" dirty="0" smtClean="0"/>
              <a:t>Fourth level (Open Sans Light, 16)</a:t>
            </a:r>
          </a:p>
          <a:p>
            <a:pPr lvl="4"/>
            <a:r>
              <a:rPr lang="en-US" dirty="0" smtClean="0"/>
              <a:t>Fifth level (Open Sans Light, 14)</a:t>
            </a:r>
            <a:endParaRPr lang="en-US" dirty="0"/>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2363379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4B2E83"/>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6248401" y="6354234"/>
            <a:ext cx="2540000" cy="26670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smtClean="0"/>
              <a:t>Graphics can go here – </a:t>
            </a:r>
            <a:br>
              <a:rPr lang="en-US" dirty="0" smtClean="0"/>
            </a:br>
            <a:r>
              <a:rPr lang="en-US" dirty="0" smtClean="0"/>
              <a:t>replace this box with your image or chart</a:t>
            </a:r>
            <a:endParaRPr lang="en-US" dirty="0"/>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(ENCODE NORMAL BLACK, 30 PT.)</a:t>
            </a:r>
            <a:endParaRPr lang="en-US" dirty="0"/>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82856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1167124"/>
            <a:ext cx="6972300" cy="2641756"/>
          </a:xfrm>
          <a:prstGeom prst="rect">
            <a:avLst/>
          </a:prstGeom>
        </p:spPr>
        <p:txBody>
          <a:bodyPr anchor="b">
            <a:normAutofit/>
          </a:bodyPr>
          <a:lstStyle>
            <a:lvl1pPr marL="0" indent="0">
              <a:lnSpc>
                <a:spcPct val="100000"/>
              </a:lnSpc>
              <a:buNone/>
              <a:defRPr sz="5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TITLE HERE</a:t>
            </a:r>
          </a:p>
          <a:p>
            <a:pPr lvl="0"/>
            <a:r>
              <a:rPr lang="en-US" dirty="0" smtClean="0"/>
              <a:t>ENCODE NORMAL</a:t>
            </a:r>
          </a:p>
          <a:p>
            <a:pPr lvl="0"/>
            <a:r>
              <a:rPr lang="en-US" dirty="0" smtClean="0"/>
              <a:t>BLACK, 50 PT. </a:t>
            </a:r>
            <a:endParaRPr lang="en-US" dirty="0"/>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9" name="Picture 8"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6" name="Picture 5"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339719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(ENCODE NORMAL BLACK, 30 PT.)</a:t>
            </a:r>
            <a:endParaRPr lang="en-US" dirty="0"/>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smtClean="0"/>
              <a:t>Content here (Open Sans Bold, 24 pt.)</a:t>
            </a:r>
          </a:p>
          <a:p>
            <a:pPr lvl="1"/>
            <a:r>
              <a:rPr lang="en-US" dirty="0" smtClean="0"/>
              <a:t>Second level (Open Sans Bold, 20)</a:t>
            </a:r>
          </a:p>
          <a:p>
            <a:pPr lvl="2"/>
            <a:r>
              <a:rPr lang="en-US" dirty="0" smtClean="0"/>
              <a:t>Third level (Open Sans Bold, 18)</a:t>
            </a:r>
          </a:p>
          <a:p>
            <a:pPr lvl="3"/>
            <a:r>
              <a:rPr lang="en-US" dirty="0" smtClean="0"/>
              <a:t>Fourth level (Open Sans Bold, 16)</a:t>
            </a:r>
          </a:p>
          <a:p>
            <a:pPr lvl="4"/>
            <a:r>
              <a:rPr lang="en-US" dirty="0" smtClean="0"/>
              <a:t>Fifth level (Open Sans Bold, 14)</a:t>
            </a:r>
            <a:endParaRPr lang="en-US" dirty="0"/>
          </a:p>
        </p:txBody>
      </p:sp>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SUB-HEADER HERE (UNI SANS LIGHT, 24 PT.)</a:t>
            </a:r>
            <a:endParaRPr lang="en-US" dirty="0"/>
          </a:p>
        </p:txBody>
      </p:sp>
      <p:pic>
        <p:nvPicPr>
          <p:cNvPr id="9" name="Picture 8"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07287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(ENCODE NORMAL BLACK, 30 PT.)</a:t>
            </a:r>
            <a:endParaRPr lang="en-US" dirty="0"/>
          </a:p>
        </p:txBody>
      </p:sp>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smtClean="0"/>
              <a:t>Content here (Open Sans Bold, 24 pt.)</a:t>
            </a:r>
          </a:p>
          <a:p>
            <a:pPr lvl="1"/>
            <a:r>
              <a:rPr lang="en-US" dirty="0" smtClean="0"/>
              <a:t>Second level (Open Sans Bold, 20)</a:t>
            </a:r>
          </a:p>
          <a:p>
            <a:pPr lvl="2"/>
            <a:r>
              <a:rPr lang="en-US" dirty="0" smtClean="0"/>
              <a:t>Third level (Open Sans Bold, 18)</a:t>
            </a:r>
          </a:p>
          <a:p>
            <a:pPr lvl="3"/>
            <a:r>
              <a:rPr lang="en-US" dirty="0" smtClean="0"/>
              <a:t>Fourth level (Open Sans Bold, 16)</a:t>
            </a:r>
          </a:p>
          <a:p>
            <a:pPr lvl="4"/>
            <a:r>
              <a:rPr lang="en-US" dirty="0" smtClean="0"/>
              <a:t>Fifth level (Open Sans Bold, 14)</a:t>
            </a:r>
            <a:endParaRPr lang="en-US" dirty="0"/>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145022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999999"/>
                </a:solidFill>
                <a:latin typeface="Open Sans Light"/>
                <a:cs typeface="Open Sans Light"/>
              </a:defRPr>
            </a:lvl1pPr>
          </a:lstStyle>
          <a:p>
            <a:r>
              <a:rPr lang="en-US" dirty="0" smtClean="0"/>
              <a:t>Graphics can go here – </a:t>
            </a:r>
            <a:br>
              <a:rPr lang="en-US" dirty="0" smtClean="0"/>
            </a:br>
            <a:r>
              <a:rPr lang="en-US" dirty="0" smtClean="0"/>
              <a:t>replace this box with your image or chart</a:t>
            </a:r>
            <a:endParaRPr lang="en-US" dirty="0"/>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(ENCODE NORMAL BLACK, 30 PT.)</a:t>
            </a:r>
            <a:endParaRPr lang="en-US" dirty="0"/>
          </a:p>
        </p:txBody>
      </p:sp>
      <p:pic>
        <p:nvPicPr>
          <p:cNvPr id="7" name="Picture 6"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3105" y="6487457"/>
            <a:ext cx="2425295" cy="163374"/>
          </a:xfrm>
          <a:prstGeom prst="rect">
            <a:avLst/>
          </a:prstGeom>
        </p:spPr>
      </p:pic>
      <p:pic>
        <p:nvPicPr>
          <p:cNvPr id="6" name="Picture 5"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4895524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4B2E8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4636" y="1981173"/>
            <a:ext cx="8210349" cy="1717836"/>
          </a:xfrm>
        </p:spPr>
        <p:txBody>
          <a:bodyPr/>
          <a:lstStyle/>
          <a:p>
            <a:r>
              <a:rPr lang="en-US" sz="4800" b="1" dirty="0"/>
              <a:t>Lock Out Tag Out </a:t>
            </a:r>
            <a:r>
              <a:rPr lang="en-US" sz="4800" b="1" dirty="0" smtClean="0"/>
              <a:t>(LOTO)</a:t>
            </a:r>
            <a:endParaRPr lang="en-US" dirty="0"/>
          </a:p>
        </p:txBody>
      </p:sp>
    </p:spTree>
    <p:extLst>
      <p:ext uri="{BB962C8B-B14F-4D97-AF65-F5344CB8AC3E}">
        <p14:creationId xmlns:p14="http://schemas.microsoft.com/office/powerpoint/2010/main" val="1913477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3200" b="1" dirty="0"/>
              <a:t>Info requests</a:t>
            </a:r>
            <a:endParaRPr lang="en-US" dirty="0"/>
          </a:p>
        </p:txBody>
      </p:sp>
      <p:sp>
        <p:nvSpPr>
          <p:cNvPr id="3" name="Text Placeholder 2"/>
          <p:cNvSpPr>
            <a:spLocks noGrp="1"/>
          </p:cNvSpPr>
          <p:nvPr>
            <p:ph type="body" sz="quarter" idx="11"/>
          </p:nvPr>
        </p:nvSpPr>
        <p:spPr/>
        <p:txBody>
          <a:bodyPr/>
          <a:lstStyle/>
          <a:p>
            <a:r>
              <a:rPr lang="en-US" dirty="0"/>
              <a:t>If any employee requests a copy of the current LOTO procedures in place, it is the RESPONSIBILITY of the supervisor to provide that material. Each </a:t>
            </a:r>
            <a:r>
              <a:rPr lang="en-US" dirty="0" smtClean="0"/>
              <a:t>authorized employee </a:t>
            </a:r>
            <a:r>
              <a:rPr lang="en-US" dirty="0"/>
              <a:t>has the right to know and understand the LOTO procedures in place and how they will provide protection to themselves and to other employees as well.</a:t>
            </a:r>
          </a:p>
          <a:p>
            <a:endParaRPr lang="en-US" dirty="0"/>
          </a:p>
        </p:txBody>
      </p:sp>
    </p:spTree>
    <p:extLst>
      <p:ext uri="{BB962C8B-B14F-4D97-AF65-F5344CB8AC3E}">
        <p14:creationId xmlns:p14="http://schemas.microsoft.com/office/powerpoint/2010/main" val="2277100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Scenario at the HUB</a:t>
            </a:r>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endParaRPr lang="en-US" dirty="0"/>
          </a:p>
        </p:txBody>
      </p:sp>
    </p:spTree>
    <p:extLst>
      <p:ext uri="{BB962C8B-B14F-4D97-AF65-F5344CB8AC3E}">
        <p14:creationId xmlns:p14="http://schemas.microsoft.com/office/powerpoint/2010/main" val="3535907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What happened</a:t>
            </a:r>
          </a:p>
        </p:txBody>
      </p:sp>
      <p:sp>
        <p:nvSpPr>
          <p:cNvPr id="3" name="Text Placeholder 2"/>
          <p:cNvSpPr>
            <a:spLocks noGrp="1"/>
          </p:cNvSpPr>
          <p:nvPr>
            <p:ph type="body" sz="quarter" idx="11"/>
          </p:nvPr>
        </p:nvSpPr>
        <p:spPr/>
        <p:txBody>
          <a:bodyPr/>
          <a:lstStyle/>
          <a:p>
            <a:r>
              <a:rPr lang="en-US" dirty="0"/>
              <a:t>Another HUB employee, not an FS employee, turned the power back on for the motor as it was a kitchen hood fan motor and it wasn’t working. So the power had been reapplied to the motor wiring before the authorized employee got to the task of removing the fan motor for repair. </a:t>
            </a:r>
          </a:p>
          <a:p>
            <a:r>
              <a:rPr lang="en-US" dirty="0"/>
              <a:t>When the LOTO was investigated it was not determined who or when the switch was turned back on. </a:t>
            </a:r>
          </a:p>
          <a:p>
            <a:endParaRPr lang="en-US" dirty="0"/>
          </a:p>
        </p:txBody>
      </p:sp>
      <p:sp>
        <p:nvSpPr>
          <p:cNvPr id="4" name="Text Placeholder 3"/>
          <p:cNvSpPr>
            <a:spLocks noGrp="1"/>
          </p:cNvSpPr>
          <p:nvPr>
            <p:ph type="body" sz="quarter" idx="12"/>
          </p:nvPr>
        </p:nvSpPr>
        <p:spPr/>
        <p:txBody>
          <a:bodyPr/>
          <a:lstStyle/>
          <a:p>
            <a:endParaRPr lang="en-US" dirty="0"/>
          </a:p>
        </p:txBody>
      </p:sp>
    </p:spTree>
    <p:extLst>
      <p:ext uri="{BB962C8B-B14F-4D97-AF65-F5344CB8AC3E}">
        <p14:creationId xmlns:p14="http://schemas.microsoft.com/office/powerpoint/2010/main" val="2878994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How do we correct this? </a:t>
            </a:r>
          </a:p>
        </p:txBody>
      </p:sp>
      <p:sp>
        <p:nvSpPr>
          <p:cNvPr id="3" name="Text Placeholder 2"/>
          <p:cNvSpPr>
            <a:spLocks noGrp="1"/>
          </p:cNvSpPr>
          <p:nvPr>
            <p:ph type="body" sz="quarter" idx="11"/>
          </p:nvPr>
        </p:nvSpPr>
        <p:spPr/>
        <p:txBody>
          <a:bodyPr/>
          <a:lstStyle/>
          <a:p>
            <a:r>
              <a:rPr lang="en-US" dirty="0"/>
              <a:t>The AUTHORIZED EMPLOYEE should always verify that the switch has been disconnected from the power source and place their lock or tag on the device. If the source cannot be locked out, a tag should be affixed and/or the wiring removed from the switch and a tag placed on the wiring, stating who disconnected it and who to call for information. Always verify </a:t>
            </a:r>
            <a:r>
              <a:rPr lang="en-US" dirty="0" smtClean="0"/>
              <a:t>ALL sources </a:t>
            </a:r>
            <a:r>
              <a:rPr lang="en-US" dirty="0"/>
              <a:t>of energy are disconnected before performing maintenance on equipment. </a:t>
            </a:r>
          </a:p>
          <a:p>
            <a:endParaRPr lang="en-US" dirty="0"/>
          </a:p>
        </p:txBody>
      </p:sp>
      <p:sp>
        <p:nvSpPr>
          <p:cNvPr id="4" name="Text Placeholder 3"/>
          <p:cNvSpPr>
            <a:spLocks noGrp="1"/>
          </p:cNvSpPr>
          <p:nvPr>
            <p:ph type="body" sz="quarter" idx="12"/>
          </p:nvPr>
        </p:nvSpPr>
        <p:spPr/>
        <p:txBody>
          <a:bodyPr/>
          <a:lstStyle/>
          <a:p>
            <a:endParaRPr lang="en-US" dirty="0"/>
          </a:p>
        </p:txBody>
      </p:sp>
    </p:spTree>
    <p:extLst>
      <p:ext uri="{BB962C8B-B14F-4D97-AF65-F5344CB8AC3E}">
        <p14:creationId xmlns:p14="http://schemas.microsoft.com/office/powerpoint/2010/main" val="1845816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Questions? </a:t>
            </a:r>
            <a:endParaRPr lang="en-US" dirty="0"/>
          </a:p>
        </p:txBody>
      </p:sp>
      <p:sp>
        <p:nvSpPr>
          <p:cNvPr id="3" name="Text Placeholder 2"/>
          <p:cNvSpPr>
            <a:spLocks noGrp="1"/>
          </p:cNvSpPr>
          <p:nvPr>
            <p:ph type="body" sz="quarter" idx="11"/>
          </p:nvPr>
        </p:nvSpPr>
        <p:spPr/>
        <p:txBody>
          <a:bodyPr/>
          <a:lstStyle/>
          <a:p>
            <a:r>
              <a:rPr lang="en-US" dirty="0" smtClean="0"/>
              <a:t>Thanks for coming and keep working safely out there. Let us know if you have any questions when you get back in the field. </a:t>
            </a:r>
            <a:endParaRPr lang="en-US" dirty="0" smtClean="0"/>
          </a:p>
          <a:p>
            <a:r>
              <a:rPr lang="en-US" dirty="0" smtClean="0"/>
              <a:t>FYI EH&amp;S is connecting with FS Employee Safety to do some audit hopefully in the next 6 months to see how we’re doing and if proper practices </a:t>
            </a:r>
            <a:r>
              <a:rPr lang="en-US" smtClean="0"/>
              <a:t>are being used. </a:t>
            </a:r>
            <a:endParaRPr lang="en-US" dirty="0" smtClean="0"/>
          </a:p>
          <a:p>
            <a:endParaRPr lang="en-US" dirty="0"/>
          </a:p>
        </p:txBody>
      </p:sp>
      <p:sp>
        <p:nvSpPr>
          <p:cNvPr id="4" name="Text Placeholder 3"/>
          <p:cNvSpPr>
            <a:spLocks noGrp="1"/>
          </p:cNvSpPr>
          <p:nvPr>
            <p:ph type="body" sz="quarter" idx="12"/>
          </p:nvPr>
        </p:nvSpPr>
        <p:spPr/>
        <p:txBody>
          <a:bodyPr/>
          <a:lstStyle/>
          <a:p>
            <a:endParaRPr lang="en-US" dirty="0"/>
          </a:p>
        </p:txBody>
      </p:sp>
    </p:spTree>
    <p:extLst>
      <p:ext uri="{BB962C8B-B14F-4D97-AF65-F5344CB8AC3E}">
        <p14:creationId xmlns:p14="http://schemas.microsoft.com/office/powerpoint/2010/main" val="257212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3200" b="1" dirty="0"/>
              <a:t>Supervisor’s responsibilities</a:t>
            </a:r>
          </a:p>
          <a:p>
            <a:endParaRPr lang="en-US" dirty="0"/>
          </a:p>
        </p:txBody>
      </p:sp>
      <p:sp>
        <p:nvSpPr>
          <p:cNvPr id="3" name="Text Placeholder 2"/>
          <p:cNvSpPr>
            <a:spLocks noGrp="1"/>
          </p:cNvSpPr>
          <p:nvPr>
            <p:ph type="body" sz="quarter" idx="11"/>
          </p:nvPr>
        </p:nvSpPr>
        <p:spPr>
          <a:xfrm>
            <a:off x="671757" y="1771048"/>
            <a:ext cx="8197114" cy="4445904"/>
          </a:xfrm>
        </p:spPr>
        <p:txBody>
          <a:bodyPr/>
          <a:lstStyle/>
          <a:p>
            <a:r>
              <a:rPr lang="en-US" dirty="0"/>
              <a:t>Ensure new employees </a:t>
            </a:r>
            <a:r>
              <a:rPr lang="en-US" dirty="0" smtClean="0"/>
              <a:t>receive training and understand </a:t>
            </a:r>
            <a:r>
              <a:rPr lang="en-US" dirty="0"/>
              <a:t>the requirement for </a:t>
            </a:r>
            <a:r>
              <a:rPr lang="en-US" i="1" dirty="0"/>
              <a:t>specific equipment </a:t>
            </a:r>
            <a:r>
              <a:rPr lang="en-US" dirty="0"/>
              <a:t>lockout/tagout procedures. </a:t>
            </a:r>
          </a:p>
          <a:p>
            <a:r>
              <a:rPr lang="en-US" dirty="0"/>
              <a:t>Make sure new employees have the </a:t>
            </a:r>
            <a:r>
              <a:rPr lang="en-US" dirty="0" smtClean="0"/>
              <a:t>proper written procedure, equipment </a:t>
            </a:r>
            <a:r>
              <a:rPr lang="en-US" dirty="0"/>
              <a:t>and tools available to do </a:t>
            </a:r>
            <a:r>
              <a:rPr lang="en-US" dirty="0" smtClean="0"/>
              <a:t>the energy </a:t>
            </a:r>
            <a:r>
              <a:rPr lang="en-US" dirty="0"/>
              <a:t>control </a:t>
            </a:r>
            <a:r>
              <a:rPr lang="en-US" dirty="0" smtClean="0"/>
              <a:t>– </a:t>
            </a:r>
            <a:r>
              <a:rPr lang="en-US" dirty="0"/>
              <a:t>get them </a:t>
            </a:r>
            <a:r>
              <a:rPr lang="en-US" dirty="0" smtClean="0"/>
              <a:t>the appropriate locks </a:t>
            </a:r>
            <a:r>
              <a:rPr lang="en-US" dirty="0"/>
              <a:t>and tags </a:t>
            </a:r>
          </a:p>
          <a:p>
            <a:r>
              <a:rPr lang="en-US" dirty="0"/>
              <a:t>Provide instruction whenever there is a change in their job assignments, a </a:t>
            </a:r>
            <a:r>
              <a:rPr lang="en-US" dirty="0">
                <a:solidFill>
                  <a:srgbClr val="FF0000"/>
                </a:solidFill>
              </a:rPr>
              <a:t>change in equipment or process </a:t>
            </a:r>
            <a:r>
              <a:rPr lang="en-US" dirty="0"/>
              <a:t>that presents a new hazard, or when there is a change in the energy control </a:t>
            </a:r>
            <a:r>
              <a:rPr lang="en-US" dirty="0" smtClean="0"/>
              <a:t>procedure. </a:t>
            </a:r>
            <a:endParaRPr lang="en-US" dirty="0"/>
          </a:p>
        </p:txBody>
      </p:sp>
    </p:spTree>
    <p:extLst>
      <p:ext uri="{BB962C8B-B14F-4D97-AF65-F5344CB8AC3E}">
        <p14:creationId xmlns:p14="http://schemas.microsoft.com/office/powerpoint/2010/main" val="4077670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800" b="1" dirty="0"/>
              <a:t>Supervisor’s responsibilities</a:t>
            </a:r>
          </a:p>
          <a:p>
            <a:endParaRPr lang="en-US" dirty="0"/>
          </a:p>
        </p:txBody>
      </p:sp>
      <p:sp>
        <p:nvSpPr>
          <p:cNvPr id="3" name="Text Placeholder 2"/>
          <p:cNvSpPr>
            <a:spLocks noGrp="1"/>
          </p:cNvSpPr>
          <p:nvPr>
            <p:ph type="body" sz="quarter" idx="11"/>
          </p:nvPr>
        </p:nvSpPr>
        <p:spPr>
          <a:xfrm>
            <a:off x="671757" y="1800474"/>
            <a:ext cx="8197114" cy="3810086"/>
          </a:xfrm>
        </p:spPr>
        <p:txBody>
          <a:bodyPr/>
          <a:lstStyle/>
          <a:p>
            <a:r>
              <a:rPr lang="en-US" dirty="0"/>
              <a:t>Effectively review compliance and ensure the necessary lockout/tagout devices are provided to employees. Annual review during a LOTO procedure is required of employees performing </a:t>
            </a:r>
            <a:r>
              <a:rPr lang="en-US" dirty="0" smtClean="0"/>
              <a:t>LOTO</a:t>
            </a:r>
          </a:p>
          <a:p>
            <a:r>
              <a:rPr lang="en-US" dirty="0" smtClean="0"/>
              <a:t>Use the Supervisor &amp; Employee LOTO Annual Evaluation Form (located on the FS Safety webpage)</a:t>
            </a:r>
            <a:endParaRPr lang="en-US" dirty="0"/>
          </a:p>
          <a:p>
            <a:endParaRPr lang="en-US" dirty="0"/>
          </a:p>
        </p:txBody>
      </p:sp>
    </p:spTree>
    <p:extLst>
      <p:ext uri="{BB962C8B-B14F-4D97-AF65-F5344CB8AC3E}">
        <p14:creationId xmlns:p14="http://schemas.microsoft.com/office/powerpoint/2010/main" val="3097249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Authorized and </a:t>
            </a:r>
            <a:r>
              <a:rPr lang="en-US" dirty="0" smtClean="0"/>
              <a:t>Affected </a:t>
            </a:r>
            <a:r>
              <a:rPr lang="en-US" dirty="0"/>
              <a:t>employees</a:t>
            </a:r>
          </a:p>
        </p:txBody>
      </p:sp>
      <p:sp>
        <p:nvSpPr>
          <p:cNvPr id="3" name="Text Placeholder 2"/>
          <p:cNvSpPr>
            <a:spLocks noGrp="1"/>
          </p:cNvSpPr>
          <p:nvPr>
            <p:ph type="body" sz="quarter" idx="11"/>
          </p:nvPr>
        </p:nvSpPr>
        <p:spPr>
          <a:xfrm>
            <a:off x="671757" y="1983355"/>
            <a:ext cx="8197114" cy="3810086"/>
          </a:xfrm>
        </p:spPr>
        <p:txBody>
          <a:bodyPr/>
          <a:lstStyle/>
          <a:p>
            <a:r>
              <a:rPr lang="en-US" dirty="0"/>
              <a:t>Authorized</a:t>
            </a:r>
          </a:p>
          <a:p>
            <a:pPr lvl="1"/>
            <a:r>
              <a:rPr lang="en-US" dirty="0"/>
              <a:t>An employee </a:t>
            </a:r>
            <a:r>
              <a:rPr lang="en-US" dirty="0" smtClean="0"/>
              <a:t>qualified (via training, authority and responsibility) who </a:t>
            </a:r>
            <a:r>
              <a:rPr lang="en-US" dirty="0"/>
              <a:t>locks or tags </a:t>
            </a:r>
            <a:r>
              <a:rPr lang="en-US" dirty="0" smtClean="0"/>
              <a:t>out a machine </a:t>
            </a:r>
            <a:r>
              <a:rPr lang="en-US" dirty="0"/>
              <a:t>or equipment in order to </a:t>
            </a:r>
            <a:r>
              <a:rPr lang="en-US" dirty="0" smtClean="0"/>
              <a:t>do service </a:t>
            </a:r>
            <a:r>
              <a:rPr lang="en-US" dirty="0"/>
              <a:t>or maintenance.</a:t>
            </a:r>
          </a:p>
          <a:p>
            <a:pPr lvl="1"/>
            <a:r>
              <a:rPr lang="en-US" dirty="0"/>
              <a:t>Q – so who is authorized? </a:t>
            </a:r>
          </a:p>
          <a:p>
            <a:r>
              <a:rPr lang="en-US" dirty="0"/>
              <a:t>Affected</a:t>
            </a:r>
          </a:p>
          <a:p>
            <a:pPr lvl="1"/>
            <a:r>
              <a:rPr lang="en-US" dirty="0"/>
              <a:t>An employee </a:t>
            </a:r>
            <a:r>
              <a:rPr lang="en-US" dirty="0" smtClean="0"/>
              <a:t>required </a:t>
            </a:r>
            <a:r>
              <a:rPr lang="en-US" dirty="0"/>
              <a:t>to </a:t>
            </a:r>
            <a:r>
              <a:rPr lang="en-US" dirty="0" smtClean="0"/>
              <a:t>operate, use or be in the area where a machine or equipment could be locked or tagged out for service or maintenance and potentially influenced by the service or maintenance being performed. </a:t>
            </a:r>
          </a:p>
          <a:p>
            <a:pPr lvl="1"/>
            <a:r>
              <a:rPr lang="en-US" dirty="0" smtClean="0"/>
              <a:t>Q - </a:t>
            </a:r>
            <a:r>
              <a:rPr lang="en-US" dirty="0"/>
              <a:t>so who is affected? </a:t>
            </a:r>
          </a:p>
          <a:p>
            <a:endParaRPr lang="en-US" dirty="0"/>
          </a:p>
        </p:txBody>
      </p:sp>
    </p:spTree>
    <p:extLst>
      <p:ext uri="{BB962C8B-B14F-4D97-AF65-F5344CB8AC3E}">
        <p14:creationId xmlns:p14="http://schemas.microsoft.com/office/powerpoint/2010/main" val="3667320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b="1" dirty="0"/>
              <a:t>Supervisor’s responsibilities (cont.) </a:t>
            </a:r>
            <a:endParaRPr lang="en-US" dirty="0"/>
          </a:p>
        </p:txBody>
      </p:sp>
      <p:sp>
        <p:nvSpPr>
          <p:cNvPr id="3" name="Text Placeholder 2"/>
          <p:cNvSpPr>
            <a:spLocks noGrp="1"/>
          </p:cNvSpPr>
          <p:nvPr>
            <p:ph type="body" sz="quarter" idx="11"/>
          </p:nvPr>
        </p:nvSpPr>
        <p:spPr>
          <a:xfrm>
            <a:off x="671757" y="1810100"/>
            <a:ext cx="8197114" cy="3810086"/>
          </a:xfrm>
        </p:spPr>
        <p:txBody>
          <a:bodyPr/>
          <a:lstStyle/>
          <a:p>
            <a:r>
              <a:rPr lang="en-US" sz="2300" dirty="0"/>
              <a:t>Ensure all </a:t>
            </a:r>
            <a:r>
              <a:rPr lang="en-US" sz="2300" i="1" dirty="0"/>
              <a:t>authorized</a:t>
            </a:r>
            <a:r>
              <a:rPr lang="en-US" sz="2300" dirty="0"/>
              <a:t> employees understand the purpose </a:t>
            </a:r>
            <a:r>
              <a:rPr lang="en-US" sz="2300" dirty="0" smtClean="0"/>
              <a:t>of (and </a:t>
            </a:r>
            <a:r>
              <a:rPr lang="en-US" sz="2300" dirty="0"/>
              <a:t>are up to date </a:t>
            </a:r>
            <a:r>
              <a:rPr lang="en-US" sz="2300" dirty="0" smtClean="0"/>
              <a:t>on) </a:t>
            </a:r>
            <a:r>
              <a:rPr lang="en-US" sz="2300" dirty="0"/>
              <a:t>all LOTO safety </a:t>
            </a:r>
            <a:r>
              <a:rPr lang="en-US" sz="2300" dirty="0">
                <a:solidFill>
                  <a:srgbClr val="FF0000"/>
                </a:solidFill>
              </a:rPr>
              <a:t>requirements </a:t>
            </a:r>
            <a:r>
              <a:rPr lang="en-US" sz="2300" dirty="0"/>
              <a:t>and equipment specific procedures. </a:t>
            </a:r>
          </a:p>
          <a:p>
            <a:r>
              <a:rPr lang="en-US" sz="2300" dirty="0"/>
              <a:t>EH&amp;S training classes </a:t>
            </a:r>
            <a:r>
              <a:rPr lang="en-US" sz="2300" dirty="0" smtClean="0"/>
              <a:t>and </a:t>
            </a:r>
            <a:r>
              <a:rPr lang="en-US" sz="2300" dirty="0"/>
              <a:t>demonstrations are provided to make sure all employees understand </a:t>
            </a:r>
            <a:r>
              <a:rPr lang="en-US" sz="2300" dirty="0" smtClean="0"/>
              <a:t>what </a:t>
            </a:r>
            <a:r>
              <a:rPr lang="en-US" sz="2300" dirty="0"/>
              <a:t>LOTO </a:t>
            </a:r>
            <a:r>
              <a:rPr lang="en-US" sz="2300" dirty="0" smtClean="0"/>
              <a:t>is and what it can do for them. </a:t>
            </a:r>
            <a:r>
              <a:rPr lang="en-US" sz="2300" dirty="0"/>
              <a:t>Send employees to training. Make sure employee’s attend EH&amp;S LOTO training every three years, per FS requirements. </a:t>
            </a:r>
          </a:p>
          <a:p>
            <a:r>
              <a:rPr lang="en-US" sz="2300" dirty="0"/>
              <a:t>Cover your specific LOTO procedures in your area </a:t>
            </a:r>
            <a:r>
              <a:rPr lang="en-US" sz="2300" dirty="0">
                <a:solidFill>
                  <a:srgbClr val="FF0000"/>
                </a:solidFill>
              </a:rPr>
              <a:t>WITH EMPLOYEES</a:t>
            </a:r>
            <a:r>
              <a:rPr lang="en-US" sz="2300" dirty="0"/>
              <a:t>. These are to be </a:t>
            </a:r>
            <a:r>
              <a:rPr lang="en-US" sz="2300" i="1" dirty="0"/>
              <a:t>written</a:t>
            </a:r>
            <a:r>
              <a:rPr lang="en-US" sz="2300" dirty="0"/>
              <a:t> and equipment specific. </a:t>
            </a:r>
            <a:r>
              <a:rPr lang="en-US" sz="2300" dirty="0" smtClean="0"/>
              <a:t>Make sure they are understood. </a:t>
            </a:r>
            <a:endParaRPr lang="en-US" sz="2300" dirty="0"/>
          </a:p>
          <a:p>
            <a:endParaRPr lang="en-US" dirty="0"/>
          </a:p>
        </p:txBody>
      </p:sp>
    </p:spTree>
    <p:extLst>
      <p:ext uri="{BB962C8B-B14F-4D97-AF65-F5344CB8AC3E}">
        <p14:creationId xmlns:p14="http://schemas.microsoft.com/office/powerpoint/2010/main" val="959526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b="1" dirty="0"/>
              <a:t>Review LOTO</a:t>
            </a:r>
            <a:endParaRPr lang="en-US" dirty="0"/>
          </a:p>
        </p:txBody>
      </p:sp>
      <p:sp>
        <p:nvSpPr>
          <p:cNvPr id="3" name="Text Placeholder 2"/>
          <p:cNvSpPr>
            <a:spLocks noGrp="1"/>
          </p:cNvSpPr>
          <p:nvPr>
            <p:ph type="body" sz="quarter" idx="11"/>
          </p:nvPr>
        </p:nvSpPr>
        <p:spPr/>
        <p:txBody>
          <a:bodyPr/>
          <a:lstStyle/>
          <a:p>
            <a:pPr marL="0" indent="0">
              <a:buNone/>
            </a:pPr>
            <a:r>
              <a:rPr lang="en-US" dirty="0"/>
              <a:t>You must complete and </a:t>
            </a:r>
            <a:r>
              <a:rPr lang="en-US" dirty="0" smtClean="0"/>
              <a:t>document the review </a:t>
            </a:r>
            <a:r>
              <a:rPr lang="en-US" dirty="0"/>
              <a:t>if:</a:t>
            </a:r>
          </a:p>
          <a:p>
            <a:pPr lvl="1"/>
            <a:r>
              <a:rPr lang="en-US" dirty="0"/>
              <a:t>Employees are observed not following LOTO procedures. </a:t>
            </a:r>
          </a:p>
          <a:p>
            <a:pPr lvl="2"/>
            <a:r>
              <a:rPr lang="en-US" dirty="0"/>
              <a:t>Not locking out equipment, tagging out equipment when a locking device is available, have no procedure for the system, etc. </a:t>
            </a:r>
          </a:p>
          <a:p>
            <a:pPr lvl="1"/>
            <a:r>
              <a:rPr lang="en-US" dirty="0"/>
              <a:t>EMPLOYEES ARE Involved in the LOTO process and assume someone else performed LOTO for them</a:t>
            </a:r>
          </a:p>
          <a:p>
            <a:pPr lvl="2"/>
            <a:r>
              <a:rPr lang="en-US" dirty="0"/>
              <a:t>Allowing an electrician to lock out a system and the authorized person doing the maintenance does not lock out the equipment and doesn’t verify it’s in a safe state </a:t>
            </a:r>
          </a:p>
          <a:p>
            <a:pPr lvl="3"/>
            <a:r>
              <a:rPr lang="en-US" dirty="0"/>
              <a:t>This is NOT OK, all authorized employees need to lock out the </a:t>
            </a:r>
            <a:r>
              <a:rPr lang="en-US" dirty="0" smtClean="0"/>
              <a:t>system and check to make sure it was completed properly</a:t>
            </a:r>
            <a:endParaRPr lang="en-US" dirty="0"/>
          </a:p>
          <a:p>
            <a:endParaRPr lang="en-US" dirty="0"/>
          </a:p>
        </p:txBody>
      </p:sp>
      <p:sp>
        <p:nvSpPr>
          <p:cNvPr id="4" name="Text Placeholder 3"/>
          <p:cNvSpPr>
            <a:spLocks noGrp="1"/>
          </p:cNvSpPr>
          <p:nvPr>
            <p:ph type="body" sz="quarter" idx="12"/>
          </p:nvPr>
        </p:nvSpPr>
        <p:spPr/>
        <p:txBody>
          <a:bodyPr/>
          <a:lstStyle/>
          <a:p>
            <a:endParaRPr lang="en-US" dirty="0"/>
          </a:p>
        </p:txBody>
      </p:sp>
    </p:spTree>
    <p:extLst>
      <p:ext uri="{BB962C8B-B14F-4D97-AF65-F5344CB8AC3E}">
        <p14:creationId xmlns:p14="http://schemas.microsoft.com/office/powerpoint/2010/main" val="4034240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b="1" dirty="0"/>
              <a:t>Review LOTO (cont.)</a:t>
            </a:r>
            <a:endParaRPr lang="en-US" dirty="0"/>
          </a:p>
        </p:txBody>
      </p:sp>
      <p:sp>
        <p:nvSpPr>
          <p:cNvPr id="3" name="Text Placeholder 2"/>
          <p:cNvSpPr>
            <a:spLocks noGrp="1"/>
          </p:cNvSpPr>
          <p:nvPr>
            <p:ph type="body" sz="quarter" idx="11"/>
          </p:nvPr>
        </p:nvSpPr>
        <p:spPr/>
        <p:txBody>
          <a:bodyPr/>
          <a:lstStyle/>
          <a:p>
            <a:pPr lvl="1"/>
            <a:r>
              <a:rPr lang="en-US" dirty="0"/>
              <a:t>New equipment is installed and a new procedure has been written. Document training of the LOTO procedure on the new equipment. </a:t>
            </a:r>
          </a:p>
          <a:p>
            <a:pPr lvl="1"/>
            <a:r>
              <a:rPr lang="en-US" dirty="0" smtClean="0"/>
              <a:t>There is a process </a:t>
            </a:r>
            <a:r>
              <a:rPr lang="en-US" dirty="0"/>
              <a:t>change in how LOTO is being used in your shop or different LOTO procedure. </a:t>
            </a:r>
          </a:p>
          <a:p>
            <a:pPr lvl="1"/>
            <a:r>
              <a:rPr lang="en-US" dirty="0"/>
              <a:t>If employees are observed not following LOTO: must review/reinforce and document that it has been discussed. </a:t>
            </a:r>
          </a:p>
          <a:p>
            <a:endParaRPr lang="en-US" dirty="0"/>
          </a:p>
        </p:txBody>
      </p:sp>
      <p:sp>
        <p:nvSpPr>
          <p:cNvPr id="4" name="Text Placeholder 3"/>
          <p:cNvSpPr>
            <a:spLocks noGrp="1"/>
          </p:cNvSpPr>
          <p:nvPr>
            <p:ph type="body" sz="quarter" idx="12"/>
          </p:nvPr>
        </p:nvSpPr>
        <p:spPr/>
        <p:txBody>
          <a:bodyPr/>
          <a:lstStyle/>
          <a:p>
            <a:r>
              <a:rPr lang="en-US" dirty="0" smtClean="0"/>
              <a:t>Complete and document the review if:</a:t>
            </a:r>
            <a:endParaRPr lang="en-US" dirty="0"/>
          </a:p>
        </p:txBody>
      </p:sp>
    </p:spTree>
    <p:extLst>
      <p:ext uri="{BB962C8B-B14F-4D97-AF65-F5344CB8AC3E}">
        <p14:creationId xmlns:p14="http://schemas.microsoft.com/office/powerpoint/2010/main" val="17091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b="1" dirty="0"/>
              <a:t>Putting into practice</a:t>
            </a:r>
            <a:endParaRPr lang="en-US" dirty="0"/>
          </a:p>
        </p:txBody>
      </p:sp>
      <p:sp>
        <p:nvSpPr>
          <p:cNvPr id="3" name="Text Placeholder 2"/>
          <p:cNvSpPr>
            <a:spLocks noGrp="1"/>
          </p:cNvSpPr>
          <p:nvPr>
            <p:ph type="body" sz="quarter" idx="11"/>
          </p:nvPr>
        </p:nvSpPr>
        <p:spPr>
          <a:xfrm>
            <a:off x="659305" y="1704222"/>
            <a:ext cx="8197114" cy="3810086"/>
          </a:xfrm>
        </p:spPr>
        <p:txBody>
          <a:bodyPr/>
          <a:lstStyle/>
          <a:p>
            <a:r>
              <a:rPr lang="en-US" sz="2300" dirty="0"/>
              <a:t>Ensure employees are following the procedures and update the procedures when they do change.</a:t>
            </a:r>
          </a:p>
          <a:p>
            <a:r>
              <a:rPr lang="en-US" sz="2300" dirty="0"/>
              <a:t>REINFORCE correct procedures.</a:t>
            </a:r>
          </a:p>
          <a:p>
            <a:r>
              <a:rPr lang="en-US" sz="2300" dirty="0">
                <a:solidFill>
                  <a:srgbClr val="FF0000"/>
                </a:solidFill>
              </a:rPr>
              <a:t>REQUIRED: </a:t>
            </a:r>
            <a:r>
              <a:rPr lang="en-US" sz="2300" dirty="0"/>
              <a:t>Annual review </a:t>
            </a:r>
            <a:r>
              <a:rPr lang="en-US" sz="2300" i="1" u="sng" dirty="0"/>
              <a:t>and documentation </a:t>
            </a:r>
            <a:r>
              <a:rPr lang="en-US" sz="2300" dirty="0"/>
              <a:t>of every employee performing a LOTO procedure to ensure understanding of the process and that all hazardous energy has been put in a safe state before working on any component of the system that is locked out. </a:t>
            </a:r>
          </a:p>
          <a:p>
            <a:r>
              <a:rPr lang="en-US" sz="2300" dirty="0"/>
              <a:t>If someone removes a LOTO without authorization, it is required to discipline that person. </a:t>
            </a:r>
          </a:p>
        </p:txBody>
      </p:sp>
    </p:spTree>
    <p:extLst>
      <p:ext uri="{BB962C8B-B14F-4D97-AF65-F5344CB8AC3E}">
        <p14:creationId xmlns:p14="http://schemas.microsoft.com/office/powerpoint/2010/main" val="4022552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3200" b="1" dirty="0"/>
              <a:t>Locks/tags</a:t>
            </a:r>
            <a:endParaRPr lang="en-US" dirty="0"/>
          </a:p>
        </p:txBody>
      </p:sp>
      <p:sp>
        <p:nvSpPr>
          <p:cNvPr id="3" name="Text Placeholder 2"/>
          <p:cNvSpPr>
            <a:spLocks noGrp="1"/>
          </p:cNvSpPr>
          <p:nvPr>
            <p:ph type="body" sz="quarter" idx="11"/>
          </p:nvPr>
        </p:nvSpPr>
        <p:spPr>
          <a:xfrm>
            <a:off x="582303" y="1665721"/>
            <a:ext cx="8197114" cy="3810086"/>
          </a:xfrm>
        </p:spPr>
        <p:txBody>
          <a:bodyPr/>
          <a:lstStyle/>
          <a:p>
            <a:r>
              <a:rPr lang="en-US" sz="2300" dirty="0"/>
              <a:t>Consistent in your shop. Color, size shape and identifying tag(s) </a:t>
            </a:r>
          </a:p>
          <a:p>
            <a:r>
              <a:rPr lang="en-US" sz="2300" dirty="0"/>
              <a:t>Not used for any other purpose than LOTO usage (not to be put on their personal locker, bicycle or anything else) </a:t>
            </a:r>
          </a:p>
          <a:p>
            <a:r>
              <a:rPr lang="en-US" sz="2300" dirty="0"/>
              <a:t>LOTO tags should be used when you HAVE to tag out a system component that cannot be locked out. </a:t>
            </a:r>
          </a:p>
          <a:p>
            <a:r>
              <a:rPr lang="en-US" sz="2300" dirty="0"/>
              <a:t>If you use tags they need to be attached so that it can withstand a 50 pound force to remove it – use zip ties.</a:t>
            </a:r>
          </a:p>
          <a:p>
            <a:r>
              <a:rPr lang="en-US" sz="2300" dirty="0"/>
              <a:t>See Jack Nolan in stores for LOTO equipment issuance</a:t>
            </a:r>
            <a:r>
              <a:rPr lang="en-US" sz="2300" dirty="0" smtClean="0"/>
              <a:t>. Only ONE key per keyed alike lock sets. </a:t>
            </a:r>
            <a:endParaRPr lang="en-US" sz="2300" dirty="0"/>
          </a:p>
          <a:p>
            <a:endParaRPr lang="en-US" dirty="0"/>
          </a:p>
        </p:txBody>
      </p:sp>
    </p:spTree>
    <p:extLst>
      <p:ext uri="{BB962C8B-B14F-4D97-AF65-F5344CB8AC3E}">
        <p14:creationId xmlns:p14="http://schemas.microsoft.com/office/powerpoint/2010/main" val="225241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9569</TotalTime>
  <Words>1149</Words>
  <Application>Microsoft Office PowerPoint</Application>
  <PresentationFormat>On-screen Show (4:3)</PresentationFormat>
  <Paragraphs>58</Paragraphs>
  <Slides>14</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Arial</vt:lpstr>
      <vt:lpstr>Calibri</vt:lpstr>
      <vt:lpstr>Encode Sans Normal Black</vt:lpstr>
      <vt:lpstr>Lucida Grande</vt:lpstr>
      <vt:lpstr>Open Sans</vt:lpstr>
      <vt:lpstr>Open Sans Light</vt:lpstr>
      <vt:lpstr>Uni Sans Regular</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Barbara G. Brown</cp:lastModifiedBy>
  <cp:revision>41</cp:revision>
  <cp:lastPrinted>2016-02-10T20:19:12Z</cp:lastPrinted>
  <dcterms:created xsi:type="dcterms:W3CDTF">2014-10-14T00:51:43Z</dcterms:created>
  <dcterms:modified xsi:type="dcterms:W3CDTF">2017-06-26T21:13:48Z</dcterms:modified>
</cp:coreProperties>
</file>