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</p:sldMasterIdLst>
  <p:sldIdLst>
    <p:sldId id="259" r:id="rId3"/>
    <p:sldId id="272" r:id="rId4"/>
    <p:sldId id="273" r:id="rId5"/>
    <p:sldId id="280" r:id="rId6"/>
    <p:sldId id="275" r:id="rId7"/>
    <p:sldId id="281" r:id="rId8"/>
    <p:sldId id="276" r:id="rId9"/>
    <p:sldId id="263" r:id="rId10"/>
    <p:sldId id="278" r:id="rId11"/>
    <p:sldId id="279" r:id="rId12"/>
    <p:sldId id="265" r:id="rId13"/>
    <p:sldId id="269" r:id="rId1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 userDrawn="1">
          <p15:clr>
            <a:srgbClr val="A4A3A4"/>
          </p15:clr>
        </p15:guide>
        <p15:guide id="2" pos="3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3" autoAdjust="0"/>
    <p:restoredTop sz="94660"/>
  </p:normalViewPr>
  <p:slideViewPr>
    <p:cSldViewPr snapToGrid="0" snapToObjects="1" showGuides="1">
      <p:cViewPr varScale="1">
        <p:scale>
          <a:sx n="94" d="100"/>
          <a:sy n="94" d="100"/>
        </p:scale>
        <p:origin x="588" y="128"/>
      </p:cViewPr>
      <p:guideLst>
        <p:guide orient="horz" pos="2109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272" y="1295554"/>
            <a:ext cx="3140728" cy="176187"/>
          </a:xfrm>
          <a:prstGeom prst="rect">
            <a:avLst/>
          </a:prstGeom>
        </p:spPr>
      </p:pic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2046060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4687816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0289" y="5686764"/>
            <a:ext cx="1371600" cy="927100"/>
          </a:xfrm>
          <a:prstGeom prst="rect">
            <a:avLst/>
          </a:prstGeom>
        </p:spPr>
      </p:pic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698" r="20731" b="93348"/>
          <a:stretch/>
        </p:blipFill>
        <p:spPr>
          <a:xfrm>
            <a:off x="-71552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9" y="371510"/>
            <a:ext cx="8184663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41"/>
            <a:ext cx="8197115" cy="3117862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2pPr>
            <a:lvl3pPr marL="1142972" indent="-228594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4pPr>
            <a:lvl5pPr marL="2057348" indent="-228594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5" y="1363509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9" y="1730670"/>
            <a:ext cx="818466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289" y="5686764"/>
            <a:ext cx="1371600" cy="927100"/>
          </a:xfrm>
          <a:prstGeom prst="rect">
            <a:avLst/>
          </a:prstGeom>
        </p:spPr>
      </p:pic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698" r="20731" b="93348"/>
          <a:stretch/>
        </p:blipFill>
        <p:spPr>
          <a:xfrm>
            <a:off x="-71552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9" y="371510"/>
            <a:ext cx="8184663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1736726"/>
            <a:ext cx="8196211" cy="3701376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2pPr>
            <a:lvl3pPr marL="1142972" indent="-228594">
              <a:buSzPct val="100000"/>
              <a:buFont typeface="Lucida Grande"/>
              <a:buChar char="&gt;"/>
              <a:defRPr sz="18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4pPr>
            <a:lvl5pPr marL="2057348" indent="-228594">
              <a:buFont typeface="Lucida Grande"/>
              <a:buChar char="&gt;"/>
              <a:defRPr sz="1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5" y="1363509"/>
            <a:ext cx="1103781" cy="96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289" y="5686764"/>
            <a:ext cx="1371600" cy="927100"/>
          </a:xfrm>
          <a:prstGeom prst="rect">
            <a:avLst/>
          </a:prstGeom>
        </p:spPr>
      </p:pic>
      <p:pic>
        <p:nvPicPr>
          <p:cNvPr id="8" name="Picture 7" descr="AngleBackground_gold_RGB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698" r="20731" b="93348"/>
          <a:stretch/>
        </p:blipFill>
        <p:spPr>
          <a:xfrm>
            <a:off x="-71552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5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9" y="371510"/>
            <a:ext cx="8184663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5" y="1363509"/>
            <a:ext cx="1103781" cy="96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0289" y="5686764"/>
            <a:ext cx="1371600" cy="927100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698" r="20731" b="93348"/>
          <a:stretch/>
        </p:blipFill>
        <p:spPr>
          <a:xfrm>
            <a:off x="-71552" y="-139701"/>
            <a:ext cx="9367953" cy="4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272" y="1230993"/>
            <a:ext cx="3140728" cy="176187"/>
          </a:xfrm>
          <a:prstGeom prst="rect">
            <a:avLst/>
          </a:prstGeom>
        </p:spPr>
      </p:pic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1894008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5686764"/>
            <a:ext cx="1371600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4704001"/>
            <a:ext cx="1600200" cy="139700"/>
          </a:xfrm>
          <a:prstGeom prst="rect">
            <a:avLst/>
          </a:prstGeom>
        </p:spPr>
      </p:pic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5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276" r="20731" b="93348"/>
          <a:stretch/>
        </p:blipFill>
        <p:spPr>
          <a:xfrm>
            <a:off x="-71552" y="-203200"/>
            <a:ext cx="9342553" cy="5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9" y="371510"/>
            <a:ext cx="8184663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40"/>
            <a:ext cx="8197115" cy="3810086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2pPr>
            <a:lvl3pPr marL="1142972" indent="-228594">
              <a:buSzPct val="100000"/>
              <a:buFont typeface="Lucida Grande"/>
              <a:buChar char="&gt;"/>
              <a:defRPr sz="18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4pPr>
            <a:lvl5pPr marL="2057348" indent="-228594">
              <a:buFont typeface="Lucida Grande"/>
              <a:buChar char="&gt;"/>
              <a:defRPr sz="1400" b="0" i="0" baseline="0">
                <a:solidFill>
                  <a:schemeClr val="accent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9" y="1730670"/>
            <a:ext cx="818466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5" y="1364406"/>
            <a:ext cx="1103781" cy="96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5686764"/>
            <a:ext cx="1371600" cy="927100"/>
          </a:xfrm>
          <a:prstGeom prst="rect">
            <a:avLst/>
          </a:prstGeom>
        </p:spPr>
      </p:pic>
      <p:pic>
        <p:nvPicPr>
          <p:cNvPr id="8" name="Picture 7" descr="AngleBackground_gold_RGB.png"/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276" r="20731" b="93348"/>
          <a:stretch/>
        </p:blipFill>
        <p:spPr>
          <a:xfrm>
            <a:off x="-71552" y="-203200"/>
            <a:ext cx="9342553" cy="5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9" y="371510"/>
            <a:ext cx="8184663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1736726"/>
            <a:ext cx="8196211" cy="4015497"/>
          </a:xfrm>
          <a:prstGeom prst="rect">
            <a:avLst/>
          </a:prstGeom>
        </p:spPr>
        <p:txBody>
          <a:bodyPr/>
          <a:lstStyle>
            <a:lvl1pPr marL="342892" indent="-342892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2972" indent="-228594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348" indent="-228594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Bulleted 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5" y="1364406"/>
            <a:ext cx="1103781" cy="96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5686764"/>
            <a:ext cx="1371600" cy="927100"/>
          </a:xfrm>
          <a:prstGeom prst="rect">
            <a:avLst/>
          </a:prstGeom>
        </p:spPr>
      </p:pic>
      <p:pic>
        <p:nvPicPr>
          <p:cNvPr id="7" name="Picture 6" descr="AngleBackground_gold_RGB.png"/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276" r="20731" b="93348"/>
          <a:stretch/>
        </p:blipFill>
        <p:spPr>
          <a:xfrm>
            <a:off x="-71552" y="-203200"/>
            <a:ext cx="9342553" cy="5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9" y="371510"/>
            <a:ext cx="8184663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5" y="1364406"/>
            <a:ext cx="1103781" cy="96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5686764"/>
            <a:ext cx="1371600" cy="927100"/>
          </a:xfrm>
          <a:prstGeom prst="rect">
            <a:avLst/>
          </a:prstGeom>
        </p:spPr>
      </p:pic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276" r="20731" b="93348"/>
          <a:stretch/>
        </p:blipFill>
        <p:spPr>
          <a:xfrm>
            <a:off x="-71552" y="-203200"/>
            <a:ext cx="9342553" cy="5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4023" y="3325706"/>
            <a:ext cx="8472244" cy="3607421"/>
          </a:xfrm>
        </p:spPr>
        <p:txBody>
          <a:bodyPr/>
          <a:lstStyle/>
          <a:p>
            <a:r>
              <a:rPr lang="en-US" sz="4400" dirty="0" smtClean="0">
                <a:solidFill>
                  <a:srgbClr val="33006F"/>
                </a:solidFill>
              </a:rPr>
              <a:t>College of Engineering </a:t>
            </a:r>
            <a:r>
              <a:rPr lang="en-US" sz="3200" dirty="0" smtClean="0">
                <a:solidFill>
                  <a:srgbClr val="33006F"/>
                </a:solidFill>
              </a:rPr>
              <a:t>Interdisciplinary Engineering Building</a:t>
            </a:r>
          </a:p>
          <a:p>
            <a:endParaRPr lang="en-US" dirty="0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Site Fit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207" y="371510"/>
            <a:ext cx="4589193" cy="63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Budget</a:t>
            </a:r>
            <a:r>
              <a:rPr lang="en-US" sz="1600" dirty="0" smtClean="0"/>
              <a:t>	$75,070,000 ($1000/GSF)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9" y="1621591"/>
            <a:ext cx="8472241" cy="4161454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>
                <a:latin typeface="Open Sans"/>
              </a:rPr>
              <a:t>BENCHMARK 1 – </a:t>
            </a:r>
            <a:r>
              <a:rPr lang="en-US" sz="1200" dirty="0">
                <a:latin typeface="Open Sans"/>
              </a:rPr>
              <a:t>Cal Poly Science &amp; Ag </a:t>
            </a:r>
            <a:r>
              <a:rPr lang="en-US" sz="1200" dirty="0" smtClean="0">
                <a:latin typeface="Open Sans"/>
              </a:rPr>
              <a:t>Teaching/Research</a:t>
            </a:r>
          </a:p>
          <a:p>
            <a:r>
              <a:rPr lang="en-US" sz="1200" dirty="0" smtClean="0">
                <a:latin typeface="Open Sans"/>
              </a:rPr>
              <a:t>100,000 </a:t>
            </a:r>
            <a:r>
              <a:rPr lang="en-US" sz="1200" dirty="0" err="1" smtClean="0">
                <a:latin typeface="Open Sans"/>
              </a:rPr>
              <a:t>gsf</a:t>
            </a:r>
            <a:endParaRPr lang="en-US" sz="1200" dirty="0">
              <a:latin typeface="Open Sans"/>
            </a:endParaRPr>
          </a:p>
          <a:p>
            <a:r>
              <a:rPr lang="en-US" sz="1200" dirty="0" smtClean="0">
                <a:latin typeface="Open Sans"/>
              </a:rPr>
              <a:t>Projected Completed in Fall 2021</a:t>
            </a:r>
          </a:p>
          <a:p>
            <a:r>
              <a:rPr lang="en-US" sz="1200" dirty="0" smtClean="0">
                <a:latin typeface="Open Sans"/>
              </a:rPr>
              <a:t>Total Project Cost: $125 million</a:t>
            </a:r>
          </a:p>
          <a:p>
            <a:r>
              <a:rPr lang="en-US" sz="1200" dirty="0" smtClean="0">
                <a:latin typeface="Open Sans"/>
              </a:rPr>
              <a:t>Cost/GSF: $1250</a:t>
            </a:r>
          </a:p>
          <a:p>
            <a:endParaRPr lang="en-US" sz="1200" dirty="0">
              <a:latin typeface="Open Sans"/>
            </a:endParaRPr>
          </a:p>
          <a:p>
            <a:pPr marL="0" indent="0">
              <a:buNone/>
            </a:pPr>
            <a:r>
              <a:rPr lang="en-US" sz="1200" dirty="0" smtClean="0">
                <a:latin typeface="Open Sans"/>
              </a:rPr>
              <a:t>BENCHMARK 2 – </a:t>
            </a:r>
            <a:r>
              <a:rPr lang="en-US" sz="1200" dirty="0">
                <a:latin typeface="Open Sans"/>
              </a:rPr>
              <a:t>UC Santa Barbara Classroom </a:t>
            </a:r>
            <a:r>
              <a:rPr lang="en-US" sz="1200" dirty="0" smtClean="0">
                <a:latin typeface="Open Sans"/>
              </a:rPr>
              <a:t>Building</a:t>
            </a:r>
          </a:p>
          <a:p>
            <a:r>
              <a:rPr lang="en-US" sz="1200" dirty="0" smtClean="0">
                <a:latin typeface="Open Sans"/>
              </a:rPr>
              <a:t>95,000 </a:t>
            </a:r>
            <a:r>
              <a:rPr lang="en-US" sz="1200" dirty="0" err="1" smtClean="0">
                <a:latin typeface="Open Sans"/>
              </a:rPr>
              <a:t>gsf</a:t>
            </a:r>
            <a:r>
              <a:rPr lang="en-US" sz="1200" dirty="0" smtClean="0">
                <a:latin typeface="Open Sans"/>
              </a:rPr>
              <a:t> </a:t>
            </a:r>
          </a:p>
          <a:p>
            <a:r>
              <a:rPr lang="en-US" sz="1200" dirty="0" err="1" smtClean="0">
                <a:latin typeface="Open Sans"/>
              </a:rPr>
              <a:t>Projectedd</a:t>
            </a:r>
            <a:r>
              <a:rPr lang="en-US" sz="1200" dirty="0" smtClean="0">
                <a:latin typeface="Open Sans"/>
              </a:rPr>
              <a:t> Completion in 2023</a:t>
            </a:r>
          </a:p>
          <a:p>
            <a:r>
              <a:rPr lang="en-US" sz="1200" dirty="0" smtClean="0">
                <a:latin typeface="Open Sans"/>
              </a:rPr>
              <a:t>Total Project Cost: $97 million</a:t>
            </a:r>
          </a:p>
          <a:p>
            <a:r>
              <a:rPr lang="en-US" sz="1200" dirty="0" smtClean="0">
                <a:latin typeface="Open Sans"/>
              </a:rPr>
              <a:t>Cost/GSF: $1022</a:t>
            </a:r>
          </a:p>
          <a:p>
            <a:endParaRPr lang="en-US" sz="1200" dirty="0">
              <a:latin typeface="Open Sans"/>
            </a:endParaRPr>
          </a:p>
          <a:p>
            <a:pPr marL="0" indent="0">
              <a:buNone/>
            </a:pPr>
            <a:r>
              <a:rPr lang="en-US" sz="1200" dirty="0" smtClean="0">
                <a:latin typeface="Open Sans"/>
              </a:rPr>
              <a:t>BENCHMARK 3 – </a:t>
            </a:r>
            <a:r>
              <a:rPr lang="en-US" sz="1200" dirty="0">
                <a:latin typeface="Open Sans"/>
              </a:rPr>
              <a:t>UW Molecular Engineering </a:t>
            </a:r>
            <a:r>
              <a:rPr lang="en-US" sz="1200" dirty="0" smtClean="0">
                <a:latin typeface="Open Sans"/>
              </a:rPr>
              <a:t>Building</a:t>
            </a:r>
          </a:p>
          <a:p>
            <a:pPr lvl="0"/>
            <a:r>
              <a:rPr lang="en-US" sz="1200" dirty="0" smtClean="0">
                <a:solidFill>
                  <a:srgbClr val="33006F"/>
                </a:solidFill>
                <a:latin typeface="Open Sans"/>
              </a:rPr>
              <a:t>90,300 </a:t>
            </a:r>
            <a:r>
              <a:rPr lang="en-US" sz="1200" dirty="0" err="1" smtClean="0">
                <a:solidFill>
                  <a:srgbClr val="33006F"/>
                </a:solidFill>
                <a:latin typeface="Open Sans"/>
              </a:rPr>
              <a:t>gsf</a:t>
            </a:r>
            <a:r>
              <a:rPr lang="en-US" sz="1200" dirty="0" smtClean="0">
                <a:solidFill>
                  <a:srgbClr val="33006F"/>
                </a:solidFill>
                <a:latin typeface="Open Sans"/>
              </a:rPr>
              <a:t> </a:t>
            </a:r>
          </a:p>
          <a:p>
            <a:pPr lvl="0"/>
            <a:r>
              <a:rPr lang="en-US" sz="1200" dirty="0" smtClean="0">
                <a:solidFill>
                  <a:srgbClr val="33006F"/>
                </a:solidFill>
                <a:latin typeface="Open Sans"/>
              </a:rPr>
              <a:t>Completed in 2012</a:t>
            </a:r>
          </a:p>
          <a:p>
            <a:pPr lvl="0"/>
            <a:r>
              <a:rPr lang="en-US" sz="1200" dirty="0" smtClean="0">
                <a:solidFill>
                  <a:srgbClr val="33006F"/>
                </a:solidFill>
                <a:latin typeface="Open Sans"/>
              </a:rPr>
              <a:t>Total </a:t>
            </a:r>
            <a:r>
              <a:rPr lang="en-US" sz="1200" dirty="0">
                <a:solidFill>
                  <a:srgbClr val="33006F"/>
                </a:solidFill>
                <a:latin typeface="Open Sans"/>
              </a:rPr>
              <a:t>Project Cost: </a:t>
            </a:r>
            <a:r>
              <a:rPr lang="en-US" sz="1200" dirty="0" smtClean="0">
                <a:solidFill>
                  <a:srgbClr val="33006F"/>
                </a:solidFill>
                <a:latin typeface="Open Sans"/>
              </a:rPr>
              <a:t>$95 </a:t>
            </a:r>
            <a:r>
              <a:rPr lang="en-US" sz="1200" dirty="0">
                <a:solidFill>
                  <a:srgbClr val="33006F"/>
                </a:solidFill>
                <a:latin typeface="Open Sans"/>
              </a:rPr>
              <a:t>million</a:t>
            </a:r>
          </a:p>
          <a:p>
            <a:pPr lvl="0"/>
            <a:r>
              <a:rPr lang="en-US" sz="1200" dirty="0">
                <a:solidFill>
                  <a:srgbClr val="33006F"/>
                </a:solidFill>
                <a:latin typeface="Open Sans"/>
              </a:rPr>
              <a:t>Cost/GSF: </a:t>
            </a:r>
            <a:r>
              <a:rPr lang="en-US" sz="1200" dirty="0" smtClean="0">
                <a:solidFill>
                  <a:srgbClr val="33006F"/>
                </a:solidFill>
                <a:latin typeface="Open Sans"/>
              </a:rPr>
              <a:t>$1053</a:t>
            </a:r>
            <a:endParaRPr lang="en-US" sz="1200" dirty="0">
              <a:solidFill>
                <a:srgbClr val="33006F"/>
              </a:solidFill>
              <a:latin typeface="Open Sans"/>
            </a:endParaRPr>
          </a:p>
          <a:p>
            <a:pPr marL="0" indent="0">
              <a:buNone/>
            </a:pPr>
            <a:endParaRPr lang="en-US" sz="800" dirty="0" smtClean="0">
              <a:latin typeface="Open Sans"/>
            </a:endParaRPr>
          </a:p>
          <a:p>
            <a:pPr marL="457188" lvl="1" indent="0">
              <a:buNone/>
            </a:pPr>
            <a:endParaRPr lang="en-US" sz="1200" dirty="0" smtClean="0">
              <a:latin typeface="Open Sans"/>
            </a:endParaRPr>
          </a:p>
          <a:p>
            <a:pPr marL="457188" lvl="1" indent="0">
              <a:buNone/>
            </a:pPr>
            <a:endParaRPr lang="en-US" sz="1200" dirty="0">
              <a:latin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3887" b="7243"/>
          <a:stretch/>
        </p:blipFill>
        <p:spPr>
          <a:xfrm>
            <a:off x="4972387" y="1621591"/>
            <a:ext cx="2741036" cy="1203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431" y="2971540"/>
            <a:ext cx="2749992" cy="1214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4637"/>
          <a:stretch/>
        </p:blipFill>
        <p:spPr>
          <a:xfrm>
            <a:off x="4972387" y="4347642"/>
            <a:ext cx="2729262" cy="133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 smtClean="0">
                <a:latin typeface="Open Sans"/>
              </a:rPr>
              <a:t>Design Builder </a:t>
            </a:r>
            <a:r>
              <a:rPr lang="en-US" sz="1800" dirty="0" smtClean="0">
                <a:latin typeface="Open Sans"/>
              </a:rPr>
              <a:t>Selection – in progress</a:t>
            </a:r>
            <a:endParaRPr lang="en-US" sz="1800" dirty="0" smtClean="0">
              <a:latin typeface="Open Sans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 smtClean="0">
                <a:latin typeface="Open Sans"/>
              </a:rPr>
              <a:t>Architect </a:t>
            </a:r>
            <a:r>
              <a:rPr lang="en-US" sz="1800" dirty="0" smtClean="0">
                <a:latin typeface="Open Sans"/>
              </a:rPr>
              <a:t>Selection – refine invite list</a:t>
            </a:r>
            <a:endParaRPr lang="en-US" sz="1800" dirty="0" smtClean="0">
              <a:latin typeface="Open Sans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 smtClean="0">
                <a:latin typeface="Open Sans"/>
              </a:rPr>
              <a:t>Project </a:t>
            </a:r>
            <a:r>
              <a:rPr lang="en-US" sz="1800" dirty="0" smtClean="0">
                <a:latin typeface="Open Sans"/>
              </a:rPr>
              <a:t>Definition – once team is on board</a:t>
            </a:r>
            <a:endParaRPr lang="en-US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894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Goals &amp;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6" y="1736726"/>
            <a:ext cx="8335681" cy="3701376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an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educational experience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prepares undergraduate students to be leaders.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diversity and access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foster excellence.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Accommodate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almost </a:t>
            </a:r>
            <a:r>
              <a:rPr lang="en-US" sz="1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200% growth</a:t>
            </a:r>
            <a:r>
              <a:rPr lang="en-US" sz="1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undergraduate students over the last 12 years.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interdisciplinary collaborations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inspire innovation.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 partnerships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increase impact.</a:t>
            </a:r>
          </a:p>
          <a:p>
            <a:pPr lvl="0">
              <a:spcAft>
                <a:spcPts val="1200"/>
              </a:spcAft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on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global challenges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they achieve greatest impact and excellence.</a:t>
            </a:r>
          </a:p>
        </p:txBody>
      </p:sp>
    </p:spTree>
    <p:extLst>
      <p:ext uri="{BB962C8B-B14F-4D97-AF65-F5344CB8AC3E}">
        <p14:creationId xmlns:p14="http://schemas.microsoft.com/office/powerpoint/2010/main" val="23529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Project Overview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latin typeface="Open Sans" panose="020B0606030504020204"/>
              </a:rPr>
              <a:t>75,000 GSF </a:t>
            </a:r>
            <a:r>
              <a:rPr lang="en-US" sz="1800" dirty="0" smtClean="0">
                <a:latin typeface="Open Sans" panose="020B0606030504020204"/>
              </a:rPr>
              <a:t>interdisciplinary engineering </a:t>
            </a:r>
            <a:r>
              <a:rPr lang="en-US" sz="1800" dirty="0" smtClean="0">
                <a:latin typeface="Open Sans" panose="020B0606030504020204"/>
              </a:rPr>
              <a:t>facility 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latin typeface="Open Sans" panose="020B0606030504020204"/>
              </a:rPr>
              <a:t>$75,070,000 </a:t>
            </a:r>
            <a:r>
              <a:rPr lang="en-US" sz="1800" dirty="0" smtClean="0">
                <a:latin typeface="Open Sans" panose="020B0606030504020204"/>
              </a:rPr>
              <a:t>project cost</a:t>
            </a:r>
            <a:endParaRPr lang="en-US" sz="1800" dirty="0" smtClean="0">
              <a:latin typeface="Open Sans" panose="020B0606030504020204"/>
            </a:endParaRPr>
          </a:p>
          <a:p>
            <a:pPr>
              <a:spcAft>
                <a:spcPts val="1200"/>
              </a:spcAft>
            </a:pPr>
            <a:r>
              <a:rPr lang="en-US" sz="1800" b="1" dirty="0">
                <a:latin typeface="Open Sans" panose="020B0606030504020204"/>
              </a:rPr>
              <a:t>83% </a:t>
            </a:r>
            <a:r>
              <a:rPr lang="en-US" sz="1800" b="1" dirty="0" smtClean="0">
                <a:latin typeface="Open Sans" panose="020B0606030504020204"/>
              </a:rPr>
              <a:t>degree </a:t>
            </a:r>
            <a:r>
              <a:rPr lang="en-US" sz="1800" b="1" dirty="0">
                <a:latin typeface="Open Sans" panose="020B0606030504020204"/>
              </a:rPr>
              <a:t>production </a:t>
            </a:r>
            <a:r>
              <a:rPr lang="en-US" sz="1800" b="1" dirty="0" smtClean="0">
                <a:latin typeface="Open Sans" panose="020B0606030504020204"/>
              </a:rPr>
              <a:t>growth </a:t>
            </a:r>
            <a:r>
              <a:rPr lang="en-US" sz="1800" dirty="0" smtClean="0">
                <a:latin typeface="Open Sans" panose="020B0606030504020204"/>
              </a:rPr>
              <a:t>since 2009</a:t>
            </a:r>
            <a:endParaRPr lang="en-US" dirty="0">
              <a:latin typeface="Open Sans" panose="020B0606030504020204"/>
            </a:endParaRPr>
          </a:p>
          <a:p>
            <a:pPr lvl="1"/>
            <a:endParaRPr lang="en-US" dirty="0" smtClean="0">
              <a:latin typeface="Open Sans" panose="020B0606030504020204"/>
            </a:endParaRPr>
          </a:p>
          <a:p>
            <a:pPr lvl="1"/>
            <a:endParaRPr lang="en-US" dirty="0">
              <a:latin typeface="Open Sans" panose="020B0606030504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31" y="3368241"/>
            <a:ext cx="7868269" cy="20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71759" y="1817294"/>
            <a:ext cx="8335681" cy="3701376"/>
          </a:xfrm>
          <a:prstGeom prst="rect">
            <a:avLst/>
          </a:prstGeom>
        </p:spPr>
        <p:txBody>
          <a:bodyPr/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accent1"/>
                </a:solidFill>
                <a:latin typeface="Open Sans Light"/>
                <a:ea typeface="+mn-ea"/>
                <a:cs typeface="Open Sans Light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accent1"/>
                </a:solidFill>
                <a:latin typeface="Open Sans Light"/>
                <a:ea typeface="+mn-ea"/>
                <a:cs typeface="Open Sans Light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accent1"/>
                </a:solidFill>
                <a:latin typeface="Open Sans Light"/>
                <a:ea typeface="+mn-ea"/>
                <a:cs typeface="Open Sans Light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accent1"/>
                </a:solidFill>
                <a:latin typeface="Open Sans Light"/>
                <a:ea typeface="+mn-ea"/>
                <a:cs typeface="Open Sans Light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accent1"/>
                </a:solidFill>
                <a:latin typeface="Open Sans Light"/>
                <a:ea typeface="+mn-ea"/>
                <a:cs typeface="Open Sans Light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Alleviate existing space deficits within the College of Engineering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student services and serve as a “home base” for freshman &amp; sophomore students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space for collaborative, project-based learning, balanced with research and faculty offices</a:t>
            </a:r>
          </a:p>
          <a:p>
            <a:pPr>
              <a:spcAft>
                <a:spcPts val="1200"/>
              </a:spcAft>
            </a:pPr>
            <a:r>
              <a:rPr lang="en-US" sz="1800" dirty="0" smtClean="0">
                <a:latin typeface="Open Sans"/>
              </a:rPr>
              <a:t>Example program: senior </a:t>
            </a:r>
            <a:r>
              <a:rPr lang="en-US" sz="1800" dirty="0">
                <a:latin typeface="Open Sans"/>
              </a:rPr>
              <a:t>capstone projects, which are designed to holistically combine theory, practice, and design while pairing students with local </a:t>
            </a:r>
            <a:r>
              <a:rPr lang="en-US" sz="1800" dirty="0" smtClean="0">
                <a:latin typeface="Open Sans"/>
              </a:rPr>
              <a:t>companies, opening doors for employment and strengthening connections between the UW and industry.</a:t>
            </a:r>
            <a:endParaRPr lang="en-US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200"/>
              </a:spcAft>
            </a:pPr>
            <a:endParaRPr lang="en-US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200"/>
              </a:spcAft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8" y="1736726"/>
            <a:ext cx="8424115" cy="37013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Pre-Planning</a:t>
            </a: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		</a:t>
            </a: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		</a:t>
            </a: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	January </a:t>
            </a: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2019 – </a:t>
            </a: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May 2020 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33006F"/>
                </a:solidFill>
              </a:rPr>
              <a:t>DB </a:t>
            </a:r>
            <a:r>
              <a:rPr lang="en-US" sz="1800" b="1" dirty="0" smtClean="0">
                <a:solidFill>
                  <a:srgbClr val="33006F"/>
                </a:solidFill>
              </a:rPr>
              <a:t>Team Selection</a:t>
            </a:r>
            <a:r>
              <a:rPr lang="en-US" sz="1800" b="1" dirty="0" smtClean="0">
                <a:solidFill>
                  <a:srgbClr val="33006F"/>
                </a:solidFill>
              </a:rPr>
              <a:t>			</a:t>
            </a:r>
            <a:r>
              <a:rPr lang="en-US" sz="1800" b="1" dirty="0" smtClean="0">
                <a:solidFill>
                  <a:srgbClr val="33006F"/>
                </a:solidFill>
              </a:rPr>
              <a:t>	July </a:t>
            </a:r>
            <a:r>
              <a:rPr lang="en-US" sz="1800" b="1" dirty="0" smtClean="0">
                <a:solidFill>
                  <a:srgbClr val="33006F"/>
                </a:solidFill>
              </a:rPr>
              <a:t>2020 – December 2020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Project Definition</a:t>
            </a: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			December </a:t>
            </a: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2020 – May 2021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Design </a:t>
            </a: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&amp; </a:t>
            </a: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Preconstruction</a:t>
            </a: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	May </a:t>
            </a: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2021 – April 2022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Construction</a:t>
            </a: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		</a:t>
            </a: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		August </a:t>
            </a: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2021 – January 2024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Occupancy</a:t>
            </a: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		</a:t>
            </a: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18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		April </a:t>
            </a:r>
            <a:r>
              <a:rPr lang="en-US" sz="18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2972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Engineering Presence on Campus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2" y="1559293"/>
            <a:ext cx="6622115" cy="50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Site Selected – C11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44" y="1555018"/>
            <a:ext cx="7323736" cy="45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Preferred Site – </a:t>
            </a:r>
            <a:r>
              <a:rPr lang="en-US" dirty="0" smtClean="0"/>
              <a:t>C11 on Stevens </a:t>
            </a:r>
            <a:r>
              <a:rPr lang="en-US" dirty="0" smtClean="0"/>
              <a:t>Way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88616" y="1543185"/>
            <a:ext cx="4425091" cy="441338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Open Sans"/>
              </a:rPr>
              <a:t>Close proximity to core college facilities </a:t>
            </a:r>
            <a:r>
              <a:rPr lang="en-US" sz="1800" dirty="0" smtClean="0">
                <a:latin typeface="Open Sans"/>
              </a:rPr>
              <a:t>and </a:t>
            </a:r>
            <a:r>
              <a:rPr lang="en-US" sz="1800" dirty="0" smtClean="0">
                <a:latin typeface="Open Sans"/>
              </a:rPr>
              <a:t>undergraduate </a:t>
            </a:r>
            <a:r>
              <a:rPr lang="en-US" sz="1800" dirty="0" smtClean="0">
                <a:latin typeface="Open Sans"/>
              </a:rPr>
              <a:t>life in the heart of the College of Engineering precinct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Open Sans"/>
              </a:rPr>
              <a:t>A</a:t>
            </a:r>
            <a:r>
              <a:rPr lang="en-US" sz="1800" dirty="0" smtClean="0">
                <a:latin typeface="Open Sans"/>
              </a:rPr>
              <a:t>ccommodates </a:t>
            </a:r>
            <a:r>
              <a:rPr lang="en-US" sz="1800" dirty="0" smtClean="0">
                <a:latin typeface="Open Sans"/>
              </a:rPr>
              <a:t>up to 85k </a:t>
            </a:r>
            <a:r>
              <a:rPr lang="en-US" sz="1800" dirty="0" err="1" smtClean="0">
                <a:latin typeface="Open Sans"/>
              </a:rPr>
              <a:t>gsf</a:t>
            </a:r>
            <a:endParaRPr lang="en-US" sz="1800" dirty="0" smtClean="0">
              <a:latin typeface="Open Sans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Open Sans"/>
              </a:rPr>
              <a:t>Links disparate</a:t>
            </a:r>
            <a:r>
              <a:rPr lang="en-US" sz="1800" dirty="0" smtClean="0">
                <a:latin typeface="Open Sans"/>
              </a:rPr>
              <a:t> </a:t>
            </a:r>
            <a:r>
              <a:rPr lang="en-US" sz="1800" dirty="0" err="1" smtClean="0">
                <a:latin typeface="Open Sans"/>
              </a:rPr>
              <a:t>CoE</a:t>
            </a:r>
            <a:r>
              <a:rPr lang="en-US" sz="1800" dirty="0" smtClean="0">
                <a:latin typeface="Open Sans"/>
              </a:rPr>
              <a:t> </a:t>
            </a:r>
            <a:r>
              <a:rPr lang="en-US" sz="1800" dirty="0">
                <a:latin typeface="Open Sans"/>
              </a:rPr>
              <a:t>campus district activities </a:t>
            </a:r>
            <a:r>
              <a:rPr lang="en-US" sz="1800" dirty="0" smtClean="0">
                <a:latin typeface="Open Sans"/>
              </a:rPr>
              <a:t>with accessible pedestrian connections and outdoor gathering areas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Open Sans"/>
              </a:rPr>
              <a:t>Challenges include significant topographic change and constrained site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1800" dirty="0" smtClean="0">
              <a:latin typeface="Open Sans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>
              <a:latin typeface="Open Sans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latin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9" y="1665171"/>
            <a:ext cx="3769895" cy="368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Site Topography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384"/>
          <a:stretch/>
        </p:blipFill>
        <p:spPr>
          <a:xfrm>
            <a:off x="332072" y="1953074"/>
            <a:ext cx="8606071" cy="33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80C82F0AFF9741866CAB59D0015841" ma:contentTypeVersion="12" ma:contentTypeDescription="Create a new document." ma:contentTypeScope="" ma:versionID="c67af7fab95c3be199ff500ffb7ab3bf">
  <xsd:schema xmlns:xsd="http://www.w3.org/2001/XMLSchema" xmlns:xs="http://www.w3.org/2001/XMLSchema" xmlns:p="http://schemas.microsoft.com/office/2006/metadata/properties" xmlns:ns2="6148cef7-89f3-45d6-b8b8-691cc13f9eea" xmlns:ns3="839ad90f-e63e-41e5-9820-f63afa06047d" targetNamespace="http://schemas.microsoft.com/office/2006/metadata/properties" ma:root="true" ma:fieldsID="71f47756b81786ac991458f964cb8f4d" ns2:_="" ns3:_="">
    <xsd:import namespace="6148cef7-89f3-45d6-b8b8-691cc13f9eea"/>
    <xsd:import namespace="839ad90f-e63e-41e5-9820-f63afa060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8cef7-89f3-45d6-b8b8-691cc13f9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d90f-e63e-41e5-9820-f63afa060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5CD207-0515-4245-8248-966A9A2644BA}"/>
</file>

<file path=customXml/itemProps2.xml><?xml version="1.0" encoding="utf-8"?>
<ds:datastoreItem xmlns:ds="http://schemas.openxmlformats.org/officeDocument/2006/customXml" ds:itemID="{12C9130A-124A-47E0-8B19-7DD7735B0CF1}"/>
</file>

<file path=customXml/itemProps3.xml><?xml version="1.0" encoding="utf-8"?>
<ds:datastoreItem xmlns:ds="http://schemas.openxmlformats.org/officeDocument/2006/customXml" ds:itemID="{75E63198-C9C9-4405-80F2-4E3B5C220E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401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Encode Sans Normal Black</vt:lpstr>
      <vt:lpstr>Lucida Grande</vt:lpstr>
      <vt:lpstr>Open Sans</vt:lpstr>
      <vt:lpstr>Open Sans Light</vt:lpstr>
      <vt:lpstr>Uni Sans Regular</vt:lpstr>
      <vt:lpstr>Wingdings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Kristine A Kenney</cp:lastModifiedBy>
  <cp:revision>76</cp:revision>
  <cp:lastPrinted>2019-04-26T20:23:19Z</cp:lastPrinted>
  <dcterms:created xsi:type="dcterms:W3CDTF">2014-10-14T00:51:43Z</dcterms:created>
  <dcterms:modified xsi:type="dcterms:W3CDTF">2020-08-08T17:58:34Z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0x0101009D80C82F0AFF9741866CAB59D0015841</vt:lpwstr>
  </property>
</Properties>
</file>