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3.jpg" ContentType="image/jpeg"/>
  <Override PartName="/ppt/media/image14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comments/comment1.xml" ContentType="application/vnd.openxmlformats-officedocument.presentationml.comments+xml"/>
  <Override PartName="/ppt/media/image29.jpg" ContentType="image/jpeg"/>
  <Override PartName="/ppt/comments/comment2.xml" ContentType="application/vnd.openxmlformats-officedocument.presentationml.comments+xml"/>
  <Override PartName="/ppt/media/image30.jpg" ContentType="image/jpeg"/>
  <Override PartName="/ppt/comments/comment3.xml" ContentType="application/vnd.openxmlformats-officedocument.presentationml.comments+xml"/>
  <Override PartName="/ppt/media/image31.jpg" ContentType="image/jpeg"/>
  <Override PartName="/ppt/media/image32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9" r:id="rId5"/>
    <p:sldId id="547" r:id="rId6"/>
    <p:sldId id="561" r:id="rId7"/>
    <p:sldId id="509" r:id="rId8"/>
    <p:sldId id="563" r:id="rId9"/>
    <p:sldId id="559" r:id="rId10"/>
    <p:sldId id="351" r:id="rId11"/>
    <p:sldId id="380" r:id="rId12"/>
    <p:sldId id="555" r:id="rId13"/>
    <p:sldId id="378" r:id="rId14"/>
    <p:sldId id="384" r:id="rId15"/>
    <p:sldId id="560" r:id="rId16"/>
    <p:sldId id="579" r:id="rId17"/>
    <p:sldId id="447" r:id="rId18"/>
    <p:sldId id="592" r:id="rId19"/>
    <p:sldId id="589" r:id="rId20"/>
    <p:sldId id="597" r:id="rId21"/>
    <p:sldId id="599" r:id="rId22"/>
    <p:sldId id="596" r:id="rId23"/>
    <p:sldId id="600" r:id="rId24"/>
    <p:sldId id="583" r:id="rId25"/>
    <p:sldId id="582" r:id="rId26"/>
    <p:sldId id="584" r:id="rId27"/>
    <p:sldId id="265" r:id="rId28"/>
    <p:sldId id="266" r:id="rId29"/>
    <p:sldId id="277" r:id="rId30"/>
    <p:sldId id="278" r:id="rId31"/>
    <p:sldId id="580" r:id="rId32"/>
    <p:sldId id="256" r:id="rId33"/>
    <p:sldId id="273" r:id="rId34"/>
    <p:sldId id="271" r:id="rId35"/>
    <p:sldId id="257" r:id="rId36"/>
    <p:sldId id="258" r:id="rId37"/>
    <p:sldId id="259" r:id="rId38"/>
    <p:sldId id="260" r:id="rId39"/>
    <p:sldId id="594" r:id="rId40"/>
    <p:sldId id="595" r:id="rId41"/>
    <p:sldId id="467" r:id="rId42"/>
    <p:sldId id="581" r:id="rId43"/>
    <p:sldId id="585" r:id="rId44"/>
    <p:sldId id="263" r:id="rId45"/>
    <p:sldId id="264" r:id="rId46"/>
    <p:sldId id="267" r:id="rId47"/>
    <p:sldId id="586" r:id="rId48"/>
  </p:sldIdLst>
  <p:sldSz cx="155448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8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gdi Wang" initials="YW" lastIdx="1" clrIdx="0">
    <p:extLst>
      <p:ext uri="{19B8F6BF-5375-455C-9EA6-DF929625EA0E}">
        <p15:presenceInfo xmlns:p15="http://schemas.microsoft.com/office/powerpoint/2012/main" userId="S::YWang@ojb.com::9ca5e3f3-5663-4779-b249-a93ec909be07" providerId="AD"/>
      </p:ext>
    </p:extLst>
  </p:cmAuthor>
  <p:cmAuthor id="2" name="Phillip Lopez" initials="PL" lastIdx="2" clrIdx="1">
    <p:extLst>
      <p:ext uri="{19B8F6BF-5375-455C-9EA6-DF929625EA0E}">
        <p15:presenceInfo xmlns:p15="http://schemas.microsoft.com/office/powerpoint/2012/main" userId="S::PLopez@srgpartnership.com::bd5d43a0-1b55-42e9-bde7-2d812cb4b1ab" providerId="AD"/>
      </p:ext>
    </p:extLst>
  </p:cmAuthor>
  <p:cmAuthor id="3" name="Jessica Paley" initials="JP" lastIdx="2" clrIdx="2">
    <p:extLst>
      <p:ext uri="{19B8F6BF-5375-455C-9EA6-DF929625EA0E}">
        <p15:presenceInfo xmlns:p15="http://schemas.microsoft.com/office/powerpoint/2012/main" userId="S::jpaley@srgpartnership.com::576d2d9c-8181-46eb-86e7-f5b8ef3577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BD012-93C9-A063-8743-E9171E4ACEED}" v="2" dt="2020-09-22T16:31:26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120" y="282"/>
      </p:cViewPr>
      <p:guideLst>
        <p:guide orient="horz" pos="3168"/>
        <p:guide pos="48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Kenney" userId="S::kkenney@uw.edu::ead783d2-0d1f-4e66-ac97-90ce0483a253" providerId="AD" clId="Web-{9C1BD012-93C9-A063-8743-E9171E4ACEED}"/>
    <pc:docChg chg="modSld">
      <pc:chgData name="Kristine Kenney" userId="S::kkenney@uw.edu::ead783d2-0d1f-4e66-ac97-90ce0483a253" providerId="AD" clId="Web-{9C1BD012-93C9-A063-8743-E9171E4ACEED}" dt="2020-09-22T16:31:26.149" v="1" actId="1076"/>
      <pc:docMkLst>
        <pc:docMk/>
      </pc:docMkLst>
      <pc:sldChg chg="modSp">
        <pc:chgData name="Kristine Kenney" userId="S::kkenney@uw.edu::ead783d2-0d1f-4e66-ac97-90ce0483a253" providerId="AD" clId="Web-{9C1BD012-93C9-A063-8743-E9171E4ACEED}" dt="2020-09-22T16:31:26.149" v="1" actId="1076"/>
        <pc:sldMkLst>
          <pc:docMk/>
          <pc:sldMk cId="1693234559" sldId="266"/>
        </pc:sldMkLst>
        <pc:picChg chg="mod">
          <ac:chgData name="Kristine Kenney" userId="S::kkenney@uw.edu::ead783d2-0d1f-4e66-ac97-90ce0483a253" providerId="AD" clId="Web-{9C1BD012-93C9-A063-8743-E9171E4ACEED}" dt="2020-09-22T16:31:26.149" v="1" actId="1076"/>
          <ac:picMkLst>
            <pc:docMk/>
            <pc:sldMk cId="1693234559" sldId="266"/>
            <ac:picMk id="2" creationId="{9F128559-F4CF-4667-A12E-88E897F1B9AE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6T19:50:04.462" idx="1">
    <p:pos x="9792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6T19:50:04.462" idx="1">
    <p:pos x="9792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6T19:50:04.462" idx="1">
    <p:pos x="9792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16T22:24:44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13282 18703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16T22:24:44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13123 9073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7ABA6-9309-40C9-9ABA-3861D353C8B5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3516D-CC97-4C16-B23A-CC95C7C3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573B63-3284-4BB9-A177-039E37E5EF50}"/>
              </a:ext>
            </a:extLst>
          </p:cNvPr>
          <p:cNvSpPr/>
          <p:nvPr/>
        </p:nvSpPr>
        <p:spPr>
          <a:xfrm>
            <a:off x="0" y="0"/>
            <a:ext cx="15544800" cy="10052468"/>
          </a:xfrm>
          <a:prstGeom prst="rect">
            <a:avLst/>
          </a:prstGeom>
          <a:solidFill>
            <a:srgbClr val="424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2D11B-F1CF-42B1-BC31-E5089D38DF3A}"/>
              </a:ext>
            </a:extLst>
          </p:cNvPr>
          <p:cNvSpPr/>
          <p:nvPr/>
        </p:nvSpPr>
        <p:spPr>
          <a:xfrm>
            <a:off x="1034458" y="5932"/>
            <a:ext cx="13426508" cy="28782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4B8CE-893D-43D0-AC5D-E0A7B709F9E6}"/>
              </a:ext>
            </a:extLst>
          </p:cNvPr>
          <p:cNvSpPr txBox="1"/>
          <p:nvPr/>
        </p:nvSpPr>
        <p:spPr>
          <a:xfrm>
            <a:off x="229151" y="123897"/>
            <a:ext cx="10571711" cy="108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4112" tIns="67056" rIns="134112" bIns="6705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20" dirty="0">
                <a:solidFill>
                  <a:schemeClr val="bg1"/>
                </a:solidFill>
              </a:rPr>
              <a:t>University of Washington Architectural Commission</a:t>
            </a:r>
          </a:p>
          <a:p>
            <a:r>
              <a:rPr lang="en-US" sz="2640" dirty="0">
                <a:solidFill>
                  <a:schemeClr val="bg1"/>
                </a:solidFill>
                <a:cs typeface="Calibri"/>
              </a:rPr>
              <a:t>August 10, 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13EEDB-215D-4926-B23F-42DAC5456884}"/>
                  </a:ext>
                </a:extLst>
              </p14:cNvPr>
              <p14:cNvContentPartPr/>
              <p14:nvPr/>
            </p14:nvContentPartPr>
            <p14:xfrm>
              <a:off x="3442800" y="9225480"/>
              <a:ext cx="13969" cy="1396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13EEDB-215D-4926-B23F-42DAC54568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4350" y="8527030"/>
                <a:ext cx="1396900" cy="139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EAA60D-E199-4F30-B3F5-062E991C9374}"/>
                  </a:ext>
                </a:extLst>
              </p14:cNvPr>
              <p14:cNvContentPartPr/>
              <p14:nvPr/>
            </p14:nvContentPartPr>
            <p14:xfrm>
              <a:off x="3363600" y="4420680"/>
              <a:ext cx="13969" cy="1396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EAA60D-E199-4F30-B3F5-062E991C93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5150" y="3722230"/>
                <a:ext cx="1396900" cy="13969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1045643C-6754-48DD-A46A-0CBC2F6C0765}"/>
              </a:ext>
            </a:extLst>
          </p:cNvPr>
          <p:cNvSpPr/>
          <p:nvPr/>
        </p:nvSpPr>
        <p:spPr>
          <a:xfrm>
            <a:off x="1452240" y="8965440"/>
            <a:ext cx="4342800" cy="580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878B478-4C75-400B-BA06-53A4D1EDA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17" y="2414542"/>
            <a:ext cx="13409524" cy="7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E9E5128A-17FC-4891-A616-CF0B46426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10429"/>
          <a:stretch/>
        </p:blipFill>
        <p:spPr>
          <a:xfrm>
            <a:off x="4941066" y="0"/>
            <a:ext cx="9920689" cy="1006398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BD5EE9-66F5-402D-B3C3-E999E6B87828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Campus Design Drivers</a:t>
            </a:r>
          </a:p>
          <a:p>
            <a:endParaRPr lang="en-US" sz="2640" b="1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480CF-EE0E-4172-9DAB-6919CB331BC7}"/>
              </a:ext>
            </a:extLst>
          </p:cNvPr>
          <p:cNvSpPr/>
          <p:nvPr/>
        </p:nvSpPr>
        <p:spPr>
          <a:xfrm>
            <a:off x="1104624" y="1941105"/>
            <a:ext cx="1296416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0" dirty="0"/>
              <a:t>Height Limit 105’</a:t>
            </a:r>
          </a:p>
          <a:p>
            <a:endParaRPr lang="en-US" sz="2640" dirty="0"/>
          </a:p>
          <a:p>
            <a:r>
              <a:rPr lang="en-US" sz="2640" dirty="0"/>
              <a:t>Setbacks</a:t>
            </a:r>
          </a:p>
        </p:txBody>
      </p:sp>
    </p:spTree>
    <p:extLst>
      <p:ext uri="{BB962C8B-B14F-4D97-AF65-F5344CB8AC3E}">
        <p14:creationId xmlns:p14="http://schemas.microsoft.com/office/powerpoint/2010/main" val="10764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638FFA0B-3D03-4D09-94F5-77ED7DE0F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6" r="11887"/>
          <a:stretch/>
        </p:blipFill>
        <p:spPr>
          <a:xfrm>
            <a:off x="5248851" y="-4770"/>
            <a:ext cx="9349186" cy="10063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38CEDB-C48B-4B94-9496-E6C31354A984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Campus Design Drivers</a:t>
            </a:r>
          </a:p>
          <a:p>
            <a:endParaRPr lang="en-US" sz="2640" b="1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E0EFC-07FF-4146-BBF0-0BC3A61D9281}"/>
              </a:ext>
            </a:extLst>
          </p:cNvPr>
          <p:cNvSpPr/>
          <p:nvPr/>
        </p:nvSpPr>
        <p:spPr>
          <a:xfrm>
            <a:off x="640080" y="1740386"/>
            <a:ext cx="12964160" cy="53737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Masterplan Objectives</a:t>
            </a:r>
          </a:p>
          <a:p>
            <a:endParaRPr lang="en-US" sz="264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sz="2640" dirty="0">
                <a:latin typeface="Calibri"/>
                <a:ea typeface="Calibri" panose="020F0502020204030204" pitchFamily="34" charset="0"/>
                <a:cs typeface="Calibri"/>
              </a:rPr>
              <a:t>Preserve Openness And Greenery</a:t>
            </a:r>
          </a:p>
          <a:p>
            <a:endParaRPr lang="en-US" sz="2640" dirty="0">
              <a:latin typeface="Calibri"/>
              <a:cs typeface="Calibri"/>
            </a:endParaRPr>
          </a:p>
          <a:p>
            <a:r>
              <a:rPr lang="en-US" sz="2640" dirty="0">
                <a:latin typeface="Calibri"/>
                <a:cs typeface="Calibri"/>
              </a:rPr>
              <a:t>Operational Efficiency</a:t>
            </a:r>
          </a:p>
          <a:p>
            <a:endParaRPr lang="en-US" sz="2640" dirty="0">
              <a:latin typeface="Calibri"/>
              <a:cs typeface="Calibri"/>
            </a:endParaRPr>
          </a:p>
          <a:p>
            <a:r>
              <a:rPr lang="en-US" sz="2640" dirty="0">
                <a:latin typeface="Calibri"/>
                <a:cs typeface="Calibri"/>
              </a:rPr>
              <a:t>Campus Zoning</a:t>
            </a:r>
          </a:p>
          <a:p>
            <a:endParaRPr lang="en-US" sz="2640" dirty="0">
              <a:latin typeface="Calibri"/>
              <a:cs typeface="Calibri"/>
            </a:endParaRPr>
          </a:p>
          <a:p>
            <a:r>
              <a:rPr lang="en-US" sz="2640" dirty="0">
                <a:latin typeface="Calibri"/>
                <a:cs typeface="Calibri"/>
              </a:rPr>
              <a:t>Sensitivity to Surrounding</a:t>
            </a:r>
          </a:p>
          <a:p>
            <a:r>
              <a:rPr lang="en-US" sz="2640" dirty="0">
                <a:latin typeface="Calibri"/>
                <a:cs typeface="Calibri"/>
              </a:rPr>
              <a:t>Community</a:t>
            </a:r>
          </a:p>
          <a:p>
            <a:endParaRPr lang="en-US" sz="2640" dirty="0">
              <a:latin typeface="Calibri"/>
              <a:cs typeface="Calibri"/>
            </a:endParaRPr>
          </a:p>
          <a:p>
            <a:r>
              <a:rPr lang="en-US" sz="2640" dirty="0">
                <a:latin typeface="Calibri"/>
                <a:cs typeface="Calibri"/>
              </a:rPr>
              <a:t>Flexibility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4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A2AB9CC-54BD-4F55-B020-87784FC7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>
          <a:xfrm>
            <a:off x="1718631" y="656090"/>
            <a:ext cx="13826169" cy="8715839"/>
          </a:xfrm>
          <a:prstGeom prst="rect">
            <a:avLst/>
          </a:prstGeom>
        </p:spPr>
      </p:pic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13A36E2B-E88F-472A-BD7B-6C3D47230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2" y="6402807"/>
            <a:ext cx="4569063" cy="24602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38B694-256A-45CD-A37B-3F5088E9B6BB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Program Design Drivers</a:t>
            </a:r>
          </a:p>
          <a:p>
            <a:endParaRPr lang="en-US" sz="2640" b="1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56AB19-B6AE-47F5-B45C-080A6BA2CC9A}"/>
              </a:ext>
            </a:extLst>
          </p:cNvPr>
          <p:cNvSpPr/>
          <p:nvPr/>
        </p:nvSpPr>
        <p:spPr>
          <a:xfrm>
            <a:off x="80055" y="4656689"/>
            <a:ext cx="15707115" cy="12372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400" dirty="0">
                <a:latin typeface="Calibri"/>
                <a:cs typeface="Calibri"/>
              </a:rPr>
              <a:t>Behavioral Health Unit Model of Care                                   Patient Privacy, Views, Public/Patient/ Service Circulation </a:t>
            </a:r>
          </a:p>
          <a:p>
            <a:endParaRPr lang="en-US" sz="2640" b="1" dirty="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F76255-8B56-4FD4-8DE8-235B217E96A3}"/>
              </a:ext>
            </a:extLst>
          </p:cNvPr>
          <p:cNvSpPr/>
          <p:nvPr/>
        </p:nvSpPr>
        <p:spPr>
          <a:xfrm>
            <a:off x="80056" y="8551196"/>
            <a:ext cx="12964160" cy="12372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400" dirty="0">
                <a:latin typeface="Calibri"/>
                <a:cs typeface="Calibri"/>
              </a:rPr>
              <a:t>Patient Access to Outdoors on Upper Floors                        Program Building Connections and Stacking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clock, sitting&#10;&#10;Description automatically generated">
            <a:extLst>
              <a:ext uri="{FF2B5EF4-FFF2-40B4-BE49-F238E27FC236}">
                <a16:creationId xmlns:a16="http://schemas.microsoft.com/office/drawing/2014/main" id="{1707DD7E-6EA4-4A95-9199-913E457F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37611" b="-255"/>
          <a:stretch/>
        </p:blipFill>
        <p:spPr>
          <a:xfrm>
            <a:off x="8295294" y="5301151"/>
            <a:ext cx="5509476" cy="4497466"/>
          </a:xfrm>
          <a:prstGeom prst="rect">
            <a:avLst/>
          </a:prstGeom>
        </p:spPr>
      </p:pic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699B3F7-1EC6-4067-BE88-1F22AA7A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>
          <a:xfrm>
            <a:off x="7575417" y="934593"/>
            <a:ext cx="6949227" cy="4366559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F39172E5-14C8-4B01-957B-A78FA0522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97" y="1212839"/>
            <a:ext cx="5317833" cy="81766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D66453-5CB1-43E9-9943-C289823E93A5}"/>
              </a:ext>
            </a:extLst>
          </p:cNvPr>
          <p:cNvSpPr/>
          <p:nvPr/>
        </p:nvSpPr>
        <p:spPr>
          <a:xfrm>
            <a:off x="80056" y="-428101"/>
            <a:ext cx="12964160" cy="9048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Program Design Drivers</a:t>
            </a:r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52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992789" y="1954328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FDC07-443D-4109-91D9-3A5F4904F9B4}"/>
              </a:ext>
            </a:extLst>
          </p:cNvPr>
          <p:cNvGrpSpPr/>
          <p:nvPr/>
        </p:nvGrpSpPr>
        <p:grpSpPr>
          <a:xfrm>
            <a:off x="396607" y="672030"/>
            <a:ext cx="14861754" cy="9386370"/>
            <a:chOff x="1065640" y="1388656"/>
            <a:chExt cx="13416040" cy="8105701"/>
          </a:xfrm>
        </p:grpSpPr>
        <p:pic>
          <p:nvPicPr>
            <p:cNvPr id="4" name="Picture 5" descr="A picture containing table, living, sitting, front&#10;&#10;Description automatically generated">
              <a:extLst>
                <a:ext uri="{FF2B5EF4-FFF2-40B4-BE49-F238E27FC236}">
                  <a16:creationId xmlns:a16="http://schemas.microsoft.com/office/drawing/2014/main" id="{A4B44CE1-06C6-4B8C-9619-64C9C42A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9655" y="5742430"/>
              <a:ext cx="6662025" cy="3751927"/>
            </a:xfrm>
            <a:prstGeom prst="rect">
              <a:avLst/>
            </a:prstGeom>
          </p:spPr>
        </p:pic>
        <p:pic>
          <p:nvPicPr>
            <p:cNvPr id="6" name="Picture 6" descr="A picture containing table, sitting, photo, front&#10;&#10;Description automatically generated">
              <a:extLst>
                <a:ext uri="{FF2B5EF4-FFF2-40B4-BE49-F238E27FC236}">
                  <a16:creationId xmlns:a16="http://schemas.microsoft.com/office/drawing/2014/main" id="{3F515AF9-CCB0-418B-8FD1-5F277162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5640" y="1388656"/>
              <a:ext cx="6660359" cy="3761229"/>
            </a:xfrm>
            <a:prstGeom prst="rect">
              <a:avLst/>
            </a:prstGeom>
          </p:spPr>
        </p:pic>
        <p:pic>
          <p:nvPicPr>
            <p:cNvPr id="3" name="Picture 6" descr="A picture containing table, sitting, front, small&#10;&#10;Description automatically generated">
              <a:extLst>
                <a:ext uri="{FF2B5EF4-FFF2-40B4-BE49-F238E27FC236}">
                  <a16:creationId xmlns:a16="http://schemas.microsoft.com/office/drawing/2014/main" id="{1FFE0565-864A-41A9-B45D-493D596B3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654" y="1397957"/>
              <a:ext cx="6662025" cy="3751928"/>
            </a:xfrm>
            <a:prstGeom prst="rect">
              <a:avLst/>
            </a:prstGeom>
          </p:spPr>
        </p:pic>
        <p:pic>
          <p:nvPicPr>
            <p:cNvPr id="5" name="Picture 6" descr="A picture containing table, building, sitting, front&#10;&#10;Description automatically generated">
              <a:extLst>
                <a:ext uri="{FF2B5EF4-FFF2-40B4-BE49-F238E27FC236}">
                  <a16:creationId xmlns:a16="http://schemas.microsoft.com/office/drawing/2014/main" id="{D7F8BE49-B40A-486D-A151-9C85DD12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051" y="5731546"/>
              <a:ext cx="6656094" cy="375952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2F6205A-4FF3-400E-A7DB-C33EFC4BDAFE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Massing Studies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2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73CEED71-F242-4931-8C2E-9C3DCB8A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D33A27-3E58-4678-AD93-16DE382E4E03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Site Design Drivers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0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CC0702BB-ABED-4EB8-B771-0C1437130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E5869C-1AB0-4B40-BF8A-545A6DD13922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Maximize Level 1 Footprint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6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omputer, table, keyboard&#10;&#10;Description automatically generated">
            <a:extLst>
              <a:ext uri="{FF2B5EF4-FFF2-40B4-BE49-F238E27FC236}">
                <a16:creationId xmlns:a16="http://schemas.microsoft.com/office/drawing/2014/main" id="{69EA38CB-A917-4B3E-9CB8-81DD9DEE3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0C640-5519-4DCA-97D1-99A5CF09896A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Level 1 Diagram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192A190E-221B-4AEA-8BB7-4031CDA0C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636ADB-4AA6-4B0F-9781-551B9D8699CB}"/>
              </a:ext>
            </a:extLst>
          </p:cNvPr>
          <p:cNvSpPr/>
          <p:nvPr/>
        </p:nvSpPr>
        <p:spPr>
          <a:xfrm>
            <a:off x="80056" y="-428101"/>
            <a:ext cx="12964160" cy="17173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Level 2 Diagram</a:t>
            </a:r>
          </a:p>
          <a:p>
            <a:r>
              <a:rPr lang="en-US" sz="2640" b="1" dirty="0">
                <a:latin typeface="Calibri"/>
                <a:cs typeface="Calibri"/>
              </a:rPr>
              <a:t>Med/Surg Patient Unit and Connections to Main Hospital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1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168B8091-FC6F-466D-959A-2B827EE4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32883B-624B-4A8C-B0C7-B78CF0943287}"/>
              </a:ext>
            </a:extLst>
          </p:cNvPr>
          <p:cNvSpPr/>
          <p:nvPr/>
        </p:nvSpPr>
        <p:spPr>
          <a:xfrm>
            <a:off x="80056" y="-428101"/>
            <a:ext cx="12964160" cy="17173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Level 3 Diagram</a:t>
            </a:r>
          </a:p>
          <a:p>
            <a:r>
              <a:rPr lang="en-US" sz="2640" b="1" dirty="0">
                <a:latin typeface="Calibri"/>
                <a:cs typeface="Calibri"/>
              </a:rPr>
              <a:t>Med/Surg Patient Unit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9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8604A86-0D2E-4241-8D1A-A7302EF5F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15996"/>
          <a:stretch/>
        </p:blipFill>
        <p:spPr>
          <a:xfrm>
            <a:off x="528811" y="2099639"/>
            <a:ext cx="9900060" cy="7027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D1D02-653B-4829-A720-1C5ADB6CDB91}"/>
              </a:ext>
            </a:extLst>
          </p:cNvPr>
          <p:cNvSpPr/>
          <p:nvPr/>
        </p:nvSpPr>
        <p:spPr>
          <a:xfrm>
            <a:off x="80056" y="-428101"/>
            <a:ext cx="12964160" cy="2123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dirty="0">
                <a:latin typeface="Calibri"/>
                <a:cs typeface="Calibri"/>
              </a:rPr>
              <a:t>University of Washington Architectural Commission</a:t>
            </a:r>
          </a:p>
          <a:p>
            <a:r>
              <a:rPr lang="en-US" sz="2640" b="1" dirty="0">
                <a:latin typeface="Calibri"/>
                <a:cs typeface="Calibri"/>
              </a:rPr>
              <a:t>UW Behavioral Health Teaching Facility</a:t>
            </a:r>
          </a:p>
          <a:p>
            <a:r>
              <a:rPr lang="en-US" sz="2640" b="1" dirty="0">
                <a:latin typeface="Calibri"/>
                <a:cs typeface="Calibri"/>
              </a:rPr>
              <a:t>Project Definition Design Progress</a:t>
            </a:r>
          </a:p>
          <a:p>
            <a:endParaRPr lang="en-US" sz="2640" b="1" dirty="0">
              <a:cs typeface="Calibri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D14B08-9497-4DD4-A077-7BFE24298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1" y="5613561"/>
            <a:ext cx="4565087" cy="3375593"/>
          </a:xfrm>
          <a:prstGeom prst="rect">
            <a:avLst/>
          </a:prstGeom>
        </p:spPr>
      </p:pic>
      <p:pic>
        <p:nvPicPr>
          <p:cNvPr id="9" name="Picture 8" descr="A picture containing drawing, cage, building&#10;&#10;Description automatically generated">
            <a:extLst>
              <a:ext uri="{FF2B5EF4-FFF2-40B4-BE49-F238E27FC236}">
                <a16:creationId xmlns:a16="http://schemas.microsoft.com/office/drawing/2014/main" id="{C836BC18-5F8E-474A-A2B4-C595B5B3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871" y="2279643"/>
            <a:ext cx="3537050" cy="31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F68B4A23-8530-4BFE-A338-BC4DF914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375BCA-5061-45DF-9BC2-7196ECA6168C}"/>
              </a:ext>
            </a:extLst>
          </p:cNvPr>
          <p:cNvSpPr/>
          <p:nvPr/>
        </p:nvSpPr>
        <p:spPr>
          <a:xfrm>
            <a:off x="80056" y="-428101"/>
            <a:ext cx="12964160" cy="17173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Level 4-7 Diagram</a:t>
            </a:r>
          </a:p>
          <a:p>
            <a:r>
              <a:rPr lang="en-US" sz="2640" b="1" dirty="0">
                <a:latin typeface="Calibri"/>
                <a:cs typeface="Calibri"/>
              </a:rPr>
              <a:t>Behavioral Health Patient Units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7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E8CD3FC0-7064-4CDF-A8E9-ADA66EDB0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5544800" cy="874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E53D8-9266-4E4B-85F0-2FB514029850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Building Massing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5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931A08-03A1-4F39-8532-62C4B75DE06B}"/>
              </a:ext>
            </a:extLst>
          </p:cNvPr>
          <p:cNvSpPr/>
          <p:nvPr/>
        </p:nvSpPr>
        <p:spPr>
          <a:xfrm>
            <a:off x="2071868" y="5011838"/>
            <a:ext cx="11222621" cy="5421196"/>
          </a:xfrm>
          <a:custGeom>
            <a:avLst/>
            <a:gdLst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7083707 w 11146421"/>
              <a:gd name="connsiteY2" fmla="*/ 2384385 h 4537276"/>
              <a:gd name="connsiteX3" fmla="*/ 6296628 w 11146421"/>
              <a:gd name="connsiteY3" fmla="*/ 1562582 h 4537276"/>
              <a:gd name="connsiteX4" fmla="*/ 4919241 w 11146421"/>
              <a:gd name="connsiteY4" fmla="*/ 1701478 h 4537276"/>
              <a:gd name="connsiteX5" fmla="*/ 4085864 w 11146421"/>
              <a:gd name="connsiteY5" fmla="*/ 2095018 h 4537276"/>
              <a:gd name="connsiteX6" fmla="*/ 4363656 w 11146421"/>
              <a:gd name="connsiteY6" fmla="*/ 2754775 h 4537276"/>
              <a:gd name="connsiteX7" fmla="*/ 3240912 w 11146421"/>
              <a:gd name="connsiteY7" fmla="*/ 2963119 h 4537276"/>
              <a:gd name="connsiteX8" fmla="*/ 2777924 w 11146421"/>
              <a:gd name="connsiteY8" fmla="*/ 2662177 h 4537276"/>
              <a:gd name="connsiteX9" fmla="*/ 2801074 w 11146421"/>
              <a:gd name="connsiteY9" fmla="*/ 57873 h 4537276"/>
              <a:gd name="connsiteX10" fmla="*/ 0 w 11146421"/>
              <a:gd name="connsiteY10" fmla="*/ 57873 h 4537276"/>
              <a:gd name="connsiteX11" fmla="*/ 0 w 11146421"/>
              <a:gd name="connsiteY11" fmla="*/ 4537276 h 4537276"/>
              <a:gd name="connsiteX12" fmla="*/ 11146421 w 11146421"/>
              <a:gd name="connsiteY12" fmla="*/ 4537276 h 4537276"/>
              <a:gd name="connsiteX13" fmla="*/ 11146421 w 11146421"/>
              <a:gd name="connsiteY13" fmla="*/ 0 h 4537276"/>
              <a:gd name="connsiteX14" fmla="*/ 8507393 w 11146421"/>
              <a:gd name="connsiteY14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7048983 w 11146421"/>
              <a:gd name="connsiteY2" fmla="*/ 2500132 h 4537276"/>
              <a:gd name="connsiteX3" fmla="*/ 6296628 w 11146421"/>
              <a:gd name="connsiteY3" fmla="*/ 1562582 h 4537276"/>
              <a:gd name="connsiteX4" fmla="*/ 4919241 w 11146421"/>
              <a:gd name="connsiteY4" fmla="*/ 1701478 h 4537276"/>
              <a:gd name="connsiteX5" fmla="*/ 4085864 w 11146421"/>
              <a:gd name="connsiteY5" fmla="*/ 2095018 h 4537276"/>
              <a:gd name="connsiteX6" fmla="*/ 4363656 w 11146421"/>
              <a:gd name="connsiteY6" fmla="*/ 2754775 h 4537276"/>
              <a:gd name="connsiteX7" fmla="*/ 3240912 w 11146421"/>
              <a:gd name="connsiteY7" fmla="*/ 2963119 h 4537276"/>
              <a:gd name="connsiteX8" fmla="*/ 2777924 w 11146421"/>
              <a:gd name="connsiteY8" fmla="*/ 2662177 h 4537276"/>
              <a:gd name="connsiteX9" fmla="*/ 2801074 w 11146421"/>
              <a:gd name="connsiteY9" fmla="*/ 57873 h 4537276"/>
              <a:gd name="connsiteX10" fmla="*/ 0 w 11146421"/>
              <a:gd name="connsiteY10" fmla="*/ 57873 h 4537276"/>
              <a:gd name="connsiteX11" fmla="*/ 0 w 11146421"/>
              <a:gd name="connsiteY11" fmla="*/ 4537276 h 4537276"/>
              <a:gd name="connsiteX12" fmla="*/ 11146421 w 11146421"/>
              <a:gd name="connsiteY12" fmla="*/ 4537276 h 4537276"/>
              <a:gd name="connsiteX13" fmla="*/ 11146421 w 11146421"/>
              <a:gd name="connsiteY13" fmla="*/ 0 h 4537276"/>
              <a:gd name="connsiteX14" fmla="*/ 8507393 w 11146421"/>
              <a:gd name="connsiteY14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8449519 w 11146421"/>
              <a:gd name="connsiteY2" fmla="*/ 1701478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8218026 w 11146421"/>
              <a:gd name="connsiteY2" fmla="*/ 2002420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8218026 w 11146421"/>
              <a:gd name="connsiteY2" fmla="*/ 2002420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8113854 w 11146421"/>
              <a:gd name="connsiteY2" fmla="*/ 671332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7905510 w 11146421"/>
              <a:gd name="connsiteY2" fmla="*/ 1273215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05510 w 11146421"/>
              <a:gd name="connsiteY2" fmla="*/ 1273215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6829064 w 11146421"/>
              <a:gd name="connsiteY4" fmla="*/ 121534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322198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801074 w 11146421"/>
              <a:gd name="connsiteY10" fmla="*/ 2071868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5299276"/>
              <a:gd name="connsiteX1" fmla="*/ 8310623 w 11146421"/>
              <a:gd name="connsiteY1" fmla="*/ 729205 h 5299276"/>
              <a:gd name="connsiteX2" fmla="*/ 7963384 w 11146421"/>
              <a:gd name="connsiteY2" fmla="*/ 937550 h 5299276"/>
              <a:gd name="connsiteX3" fmla="*/ 8241175 w 11146421"/>
              <a:gd name="connsiteY3" fmla="*/ 1944546 h 5299276"/>
              <a:gd name="connsiteX4" fmla="*/ 7002685 w 11146421"/>
              <a:gd name="connsiteY4" fmla="*/ 2569580 h 5299276"/>
              <a:gd name="connsiteX5" fmla="*/ 6296628 w 11146421"/>
              <a:gd name="connsiteY5" fmla="*/ 1562582 h 5299276"/>
              <a:gd name="connsiteX6" fmla="*/ 4919241 w 11146421"/>
              <a:gd name="connsiteY6" fmla="*/ 1701478 h 5299276"/>
              <a:gd name="connsiteX7" fmla="*/ 4085864 w 11146421"/>
              <a:gd name="connsiteY7" fmla="*/ 2095018 h 5299276"/>
              <a:gd name="connsiteX8" fmla="*/ 3761773 w 11146421"/>
              <a:gd name="connsiteY8" fmla="*/ 2280213 h 5299276"/>
              <a:gd name="connsiteX9" fmla="*/ 3171464 w 11146421"/>
              <a:gd name="connsiteY9" fmla="*/ 2442258 h 5299276"/>
              <a:gd name="connsiteX10" fmla="*/ 2801074 w 11146421"/>
              <a:gd name="connsiteY10" fmla="*/ 2071868 h 5299276"/>
              <a:gd name="connsiteX11" fmla="*/ 2801074 w 11146421"/>
              <a:gd name="connsiteY11" fmla="*/ 57873 h 5299276"/>
              <a:gd name="connsiteX12" fmla="*/ 0 w 11146421"/>
              <a:gd name="connsiteY12" fmla="*/ 57873 h 5299276"/>
              <a:gd name="connsiteX13" fmla="*/ 15240 w 11146421"/>
              <a:gd name="connsiteY13" fmla="*/ 5299276 h 5299276"/>
              <a:gd name="connsiteX14" fmla="*/ 11146421 w 11146421"/>
              <a:gd name="connsiteY14" fmla="*/ 4537276 h 5299276"/>
              <a:gd name="connsiteX15" fmla="*/ 11146421 w 11146421"/>
              <a:gd name="connsiteY15" fmla="*/ 0 h 5299276"/>
              <a:gd name="connsiteX16" fmla="*/ 8507393 w 11146421"/>
              <a:gd name="connsiteY16" fmla="*/ 11575 h 529927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0 w 11222621"/>
              <a:gd name="connsiteY12" fmla="*/ 57873 h 5421196"/>
              <a:gd name="connsiteX13" fmla="*/ 15240 w 11222621"/>
              <a:gd name="connsiteY13" fmla="*/ 5299276 h 5421196"/>
              <a:gd name="connsiteX14" fmla="*/ 11222621 w 11222621"/>
              <a:gd name="connsiteY14" fmla="*/ 5421196 h 5421196"/>
              <a:gd name="connsiteX15" fmla="*/ 11146421 w 11222621"/>
              <a:gd name="connsiteY15" fmla="*/ 0 h 5421196"/>
              <a:gd name="connsiteX16" fmla="*/ 8507393 w 11222621"/>
              <a:gd name="connsiteY16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2825252 w 11222621"/>
              <a:gd name="connsiteY12" fmla="*/ 69808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3634194 w 11222621"/>
              <a:gd name="connsiteY11" fmla="*/ 164283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009652 w 11222621"/>
              <a:gd name="connsiteY12" fmla="*/ 4784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009652 w 11222621"/>
              <a:gd name="connsiteY12" fmla="*/ 4784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3658372 w 11222621"/>
              <a:gd name="connsiteY12" fmla="*/ 16429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162052 w 11222621"/>
              <a:gd name="connsiteY12" fmla="*/ 6777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10674 w 11222621"/>
              <a:gd name="connsiteY11" fmla="*/ 1439633 h 5421196"/>
              <a:gd name="connsiteX12" fmla="*/ 5162052 w 11222621"/>
              <a:gd name="connsiteY12" fmla="*/ 6777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10674 w 11222621"/>
              <a:gd name="connsiteY11" fmla="*/ 1439633 h 5421196"/>
              <a:gd name="connsiteX12" fmla="*/ 5212852 w 11222621"/>
              <a:gd name="connsiteY12" fmla="*/ 56600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94614 w 11222621"/>
              <a:gd name="connsiteY9" fmla="*/ 2291787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22621" h="5421196">
                <a:moveTo>
                  <a:pt x="8415953" y="31895"/>
                </a:moveTo>
                <a:lnTo>
                  <a:pt x="8310623" y="729205"/>
                </a:lnTo>
                <a:lnTo>
                  <a:pt x="7963384" y="937550"/>
                </a:lnTo>
                <a:lnTo>
                  <a:pt x="8190375" y="1781986"/>
                </a:lnTo>
                <a:lnTo>
                  <a:pt x="7063645" y="2376540"/>
                </a:lnTo>
                <a:cubicBezTo>
                  <a:pt x="6734517" y="2347689"/>
                  <a:pt x="6573006" y="1721391"/>
                  <a:pt x="6215605" y="1608881"/>
                </a:cubicBezTo>
                <a:cubicBezTo>
                  <a:pt x="5858204" y="1496371"/>
                  <a:pt x="5274198" y="1620455"/>
                  <a:pt x="4919241" y="1701478"/>
                </a:cubicBezTo>
                <a:lnTo>
                  <a:pt x="4085864" y="2095018"/>
                </a:lnTo>
                <a:cubicBezTo>
                  <a:pt x="3871733" y="2172183"/>
                  <a:pt x="3782994" y="2131671"/>
                  <a:pt x="3634452" y="2164466"/>
                </a:cubicBezTo>
                <a:cubicBezTo>
                  <a:pt x="3485910" y="2197261"/>
                  <a:pt x="3284211" y="2354869"/>
                  <a:pt x="3194614" y="2291787"/>
                </a:cubicBezTo>
                <a:cubicBezTo>
                  <a:pt x="3105017" y="2228705"/>
                  <a:pt x="3059168" y="1934773"/>
                  <a:pt x="3096871" y="1785974"/>
                </a:cubicBezTo>
                <a:cubicBezTo>
                  <a:pt x="3134574" y="1637175"/>
                  <a:pt x="3068171" y="1602322"/>
                  <a:pt x="3420834" y="1398993"/>
                </a:cubicBezTo>
                <a:lnTo>
                  <a:pt x="5212852" y="566002"/>
                </a:lnTo>
                <a:lnTo>
                  <a:pt x="5761492" y="27522"/>
                </a:lnTo>
                <a:lnTo>
                  <a:pt x="0" y="57873"/>
                </a:lnTo>
                <a:lnTo>
                  <a:pt x="15240" y="5299276"/>
                </a:lnTo>
                <a:lnTo>
                  <a:pt x="11222621" y="5421196"/>
                </a:lnTo>
                <a:lnTo>
                  <a:pt x="11146421" y="0"/>
                </a:lnTo>
                <a:lnTo>
                  <a:pt x="8415953" y="3189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5B176-57C1-4E8B-9167-3F72AB5DF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5544800" cy="874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260BA2-4DE2-43BA-A740-6B52CFA0D2F7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Building Massing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8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931A08-03A1-4F39-8532-62C4B75DE06B}"/>
              </a:ext>
            </a:extLst>
          </p:cNvPr>
          <p:cNvSpPr/>
          <p:nvPr/>
        </p:nvSpPr>
        <p:spPr>
          <a:xfrm>
            <a:off x="2071868" y="5011838"/>
            <a:ext cx="11222621" cy="5421196"/>
          </a:xfrm>
          <a:custGeom>
            <a:avLst/>
            <a:gdLst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7083707 w 11146421"/>
              <a:gd name="connsiteY2" fmla="*/ 2384385 h 4537276"/>
              <a:gd name="connsiteX3" fmla="*/ 6296628 w 11146421"/>
              <a:gd name="connsiteY3" fmla="*/ 1562582 h 4537276"/>
              <a:gd name="connsiteX4" fmla="*/ 4919241 w 11146421"/>
              <a:gd name="connsiteY4" fmla="*/ 1701478 h 4537276"/>
              <a:gd name="connsiteX5" fmla="*/ 4085864 w 11146421"/>
              <a:gd name="connsiteY5" fmla="*/ 2095018 h 4537276"/>
              <a:gd name="connsiteX6" fmla="*/ 4363656 w 11146421"/>
              <a:gd name="connsiteY6" fmla="*/ 2754775 h 4537276"/>
              <a:gd name="connsiteX7" fmla="*/ 3240912 w 11146421"/>
              <a:gd name="connsiteY7" fmla="*/ 2963119 h 4537276"/>
              <a:gd name="connsiteX8" fmla="*/ 2777924 w 11146421"/>
              <a:gd name="connsiteY8" fmla="*/ 2662177 h 4537276"/>
              <a:gd name="connsiteX9" fmla="*/ 2801074 w 11146421"/>
              <a:gd name="connsiteY9" fmla="*/ 57873 h 4537276"/>
              <a:gd name="connsiteX10" fmla="*/ 0 w 11146421"/>
              <a:gd name="connsiteY10" fmla="*/ 57873 h 4537276"/>
              <a:gd name="connsiteX11" fmla="*/ 0 w 11146421"/>
              <a:gd name="connsiteY11" fmla="*/ 4537276 h 4537276"/>
              <a:gd name="connsiteX12" fmla="*/ 11146421 w 11146421"/>
              <a:gd name="connsiteY12" fmla="*/ 4537276 h 4537276"/>
              <a:gd name="connsiteX13" fmla="*/ 11146421 w 11146421"/>
              <a:gd name="connsiteY13" fmla="*/ 0 h 4537276"/>
              <a:gd name="connsiteX14" fmla="*/ 8507393 w 11146421"/>
              <a:gd name="connsiteY14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7048983 w 11146421"/>
              <a:gd name="connsiteY2" fmla="*/ 2500132 h 4537276"/>
              <a:gd name="connsiteX3" fmla="*/ 6296628 w 11146421"/>
              <a:gd name="connsiteY3" fmla="*/ 1562582 h 4537276"/>
              <a:gd name="connsiteX4" fmla="*/ 4919241 w 11146421"/>
              <a:gd name="connsiteY4" fmla="*/ 1701478 h 4537276"/>
              <a:gd name="connsiteX5" fmla="*/ 4085864 w 11146421"/>
              <a:gd name="connsiteY5" fmla="*/ 2095018 h 4537276"/>
              <a:gd name="connsiteX6" fmla="*/ 4363656 w 11146421"/>
              <a:gd name="connsiteY6" fmla="*/ 2754775 h 4537276"/>
              <a:gd name="connsiteX7" fmla="*/ 3240912 w 11146421"/>
              <a:gd name="connsiteY7" fmla="*/ 2963119 h 4537276"/>
              <a:gd name="connsiteX8" fmla="*/ 2777924 w 11146421"/>
              <a:gd name="connsiteY8" fmla="*/ 2662177 h 4537276"/>
              <a:gd name="connsiteX9" fmla="*/ 2801074 w 11146421"/>
              <a:gd name="connsiteY9" fmla="*/ 57873 h 4537276"/>
              <a:gd name="connsiteX10" fmla="*/ 0 w 11146421"/>
              <a:gd name="connsiteY10" fmla="*/ 57873 h 4537276"/>
              <a:gd name="connsiteX11" fmla="*/ 0 w 11146421"/>
              <a:gd name="connsiteY11" fmla="*/ 4537276 h 4537276"/>
              <a:gd name="connsiteX12" fmla="*/ 11146421 w 11146421"/>
              <a:gd name="connsiteY12" fmla="*/ 4537276 h 4537276"/>
              <a:gd name="connsiteX13" fmla="*/ 11146421 w 11146421"/>
              <a:gd name="connsiteY13" fmla="*/ 0 h 4537276"/>
              <a:gd name="connsiteX14" fmla="*/ 8507393 w 11146421"/>
              <a:gd name="connsiteY14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8449519 w 11146421"/>
              <a:gd name="connsiteY2" fmla="*/ 1701478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8484243 w 11146421"/>
              <a:gd name="connsiteY1" fmla="*/ 1713053 h 4537276"/>
              <a:gd name="connsiteX2" fmla="*/ 8218026 w 11146421"/>
              <a:gd name="connsiteY2" fmla="*/ 2002420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8218026 w 11146421"/>
              <a:gd name="connsiteY2" fmla="*/ 2002420 h 4537276"/>
              <a:gd name="connsiteX3" fmla="*/ 7048983 w 11146421"/>
              <a:gd name="connsiteY3" fmla="*/ 2500132 h 4537276"/>
              <a:gd name="connsiteX4" fmla="*/ 6296628 w 11146421"/>
              <a:gd name="connsiteY4" fmla="*/ 1562582 h 4537276"/>
              <a:gd name="connsiteX5" fmla="*/ 4919241 w 11146421"/>
              <a:gd name="connsiteY5" fmla="*/ 1701478 h 4537276"/>
              <a:gd name="connsiteX6" fmla="*/ 4085864 w 11146421"/>
              <a:gd name="connsiteY6" fmla="*/ 2095018 h 4537276"/>
              <a:gd name="connsiteX7" fmla="*/ 4363656 w 11146421"/>
              <a:gd name="connsiteY7" fmla="*/ 2754775 h 4537276"/>
              <a:gd name="connsiteX8" fmla="*/ 3240912 w 11146421"/>
              <a:gd name="connsiteY8" fmla="*/ 2963119 h 4537276"/>
              <a:gd name="connsiteX9" fmla="*/ 2777924 w 11146421"/>
              <a:gd name="connsiteY9" fmla="*/ 2662177 h 4537276"/>
              <a:gd name="connsiteX10" fmla="*/ 2801074 w 11146421"/>
              <a:gd name="connsiteY10" fmla="*/ 57873 h 4537276"/>
              <a:gd name="connsiteX11" fmla="*/ 0 w 11146421"/>
              <a:gd name="connsiteY11" fmla="*/ 57873 h 4537276"/>
              <a:gd name="connsiteX12" fmla="*/ 0 w 11146421"/>
              <a:gd name="connsiteY12" fmla="*/ 4537276 h 4537276"/>
              <a:gd name="connsiteX13" fmla="*/ 11146421 w 11146421"/>
              <a:gd name="connsiteY13" fmla="*/ 4537276 h 4537276"/>
              <a:gd name="connsiteX14" fmla="*/ 11146421 w 11146421"/>
              <a:gd name="connsiteY14" fmla="*/ 0 h 4537276"/>
              <a:gd name="connsiteX15" fmla="*/ 8507393 w 11146421"/>
              <a:gd name="connsiteY15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8113854 w 11146421"/>
              <a:gd name="connsiteY2" fmla="*/ 671332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7893935 w 11146421"/>
              <a:gd name="connsiteY1" fmla="*/ 995423 h 4537276"/>
              <a:gd name="connsiteX2" fmla="*/ 7905510 w 11146421"/>
              <a:gd name="connsiteY2" fmla="*/ 1273215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05510 w 11146421"/>
              <a:gd name="connsiteY2" fmla="*/ 1273215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218026 w 11146421"/>
              <a:gd name="connsiteY3" fmla="*/ 2002420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240912 w 11146421"/>
              <a:gd name="connsiteY9" fmla="*/ 2963119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4363656 w 11146421"/>
              <a:gd name="connsiteY8" fmla="*/ 2754775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48983 w 11146421"/>
              <a:gd name="connsiteY4" fmla="*/ 250013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6829064 w 11146421"/>
              <a:gd name="connsiteY4" fmla="*/ 1215342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789763 w 11146421"/>
              <a:gd name="connsiteY2" fmla="*/ 1030147 h 4537276"/>
              <a:gd name="connsiteX3" fmla="*/ 8322198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322198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777924 w 11146421"/>
              <a:gd name="connsiteY10" fmla="*/ 2662177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4537276"/>
              <a:gd name="connsiteX1" fmla="*/ 8310623 w 11146421"/>
              <a:gd name="connsiteY1" fmla="*/ 729205 h 4537276"/>
              <a:gd name="connsiteX2" fmla="*/ 7963384 w 11146421"/>
              <a:gd name="connsiteY2" fmla="*/ 937550 h 4537276"/>
              <a:gd name="connsiteX3" fmla="*/ 8241175 w 11146421"/>
              <a:gd name="connsiteY3" fmla="*/ 1944546 h 4537276"/>
              <a:gd name="connsiteX4" fmla="*/ 7002685 w 11146421"/>
              <a:gd name="connsiteY4" fmla="*/ 2569580 h 4537276"/>
              <a:gd name="connsiteX5" fmla="*/ 6296628 w 11146421"/>
              <a:gd name="connsiteY5" fmla="*/ 1562582 h 4537276"/>
              <a:gd name="connsiteX6" fmla="*/ 4919241 w 11146421"/>
              <a:gd name="connsiteY6" fmla="*/ 1701478 h 4537276"/>
              <a:gd name="connsiteX7" fmla="*/ 4085864 w 11146421"/>
              <a:gd name="connsiteY7" fmla="*/ 2095018 h 4537276"/>
              <a:gd name="connsiteX8" fmla="*/ 3761773 w 11146421"/>
              <a:gd name="connsiteY8" fmla="*/ 2280213 h 4537276"/>
              <a:gd name="connsiteX9" fmla="*/ 3171464 w 11146421"/>
              <a:gd name="connsiteY9" fmla="*/ 2442258 h 4537276"/>
              <a:gd name="connsiteX10" fmla="*/ 2801074 w 11146421"/>
              <a:gd name="connsiteY10" fmla="*/ 2071868 h 4537276"/>
              <a:gd name="connsiteX11" fmla="*/ 2801074 w 11146421"/>
              <a:gd name="connsiteY11" fmla="*/ 57873 h 4537276"/>
              <a:gd name="connsiteX12" fmla="*/ 0 w 11146421"/>
              <a:gd name="connsiteY12" fmla="*/ 57873 h 4537276"/>
              <a:gd name="connsiteX13" fmla="*/ 0 w 11146421"/>
              <a:gd name="connsiteY13" fmla="*/ 4537276 h 4537276"/>
              <a:gd name="connsiteX14" fmla="*/ 11146421 w 11146421"/>
              <a:gd name="connsiteY14" fmla="*/ 4537276 h 4537276"/>
              <a:gd name="connsiteX15" fmla="*/ 11146421 w 11146421"/>
              <a:gd name="connsiteY15" fmla="*/ 0 h 4537276"/>
              <a:gd name="connsiteX16" fmla="*/ 8507393 w 11146421"/>
              <a:gd name="connsiteY16" fmla="*/ 11575 h 4537276"/>
              <a:gd name="connsiteX0" fmla="*/ 8507393 w 11146421"/>
              <a:gd name="connsiteY0" fmla="*/ 11575 h 5299276"/>
              <a:gd name="connsiteX1" fmla="*/ 8310623 w 11146421"/>
              <a:gd name="connsiteY1" fmla="*/ 729205 h 5299276"/>
              <a:gd name="connsiteX2" fmla="*/ 7963384 w 11146421"/>
              <a:gd name="connsiteY2" fmla="*/ 937550 h 5299276"/>
              <a:gd name="connsiteX3" fmla="*/ 8241175 w 11146421"/>
              <a:gd name="connsiteY3" fmla="*/ 1944546 h 5299276"/>
              <a:gd name="connsiteX4" fmla="*/ 7002685 w 11146421"/>
              <a:gd name="connsiteY4" fmla="*/ 2569580 h 5299276"/>
              <a:gd name="connsiteX5" fmla="*/ 6296628 w 11146421"/>
              <a:gd name="connsiteY5" fmla="*/ 1562582 h 5299276"/>
              <a:gd name="connsiteX6" fmla="*/ 4919241 w 11146421"/>
              <a:gd name="connsiteY6" fmla="*/ 1701478 h 5299276"/>
              <a:gd name="connsiteX7" fmla="*/ 4085864 w 11146421"/>
              <a:gd name="connsiteY7" fmla="*/ 2095018 h 5299276"/>
              <a:gd name="connsiteX8" fmla="*/ 3761773 w 11146421"/>
              <a:gd name="connsiteY8" fmla="*/ 2280213 h 5299276"/>
              <a:gd name="connsiteX9" fmla="*/ 3171464 w 11146421"/>
              <a:gd name="connsiteY9" fmla="*/ 2442258 h 5299276"/>
              <a:gd name="connsiteX10" fmla="*/ 2801074 w 11146421"/>
              <a:gd name="connsiteY10" fmla="*/ 2071868 h 5299276"/>
              <a:gd name="connsiteX11" fmla="*/ 2801074 w 11146421"/>
              <a:gd name="connsiteY11" fmla="*/ 57873 h 5299276"/>
              <a:gd name="connsiteX12" fmla="*/ 0 w 11146421"/>
              <a:gd name="connsiteY12" fmla="*/ 57873 h 5299276"/>
              <a:gd name="connsiteX13" fmla="*/ 15240 w 11146421"/>
              <a:gd name="connsiteY13" fmla="*/ 5299276 h 5299276"/>
              <a:gd name="connsiteX14" fmla="*/ 11146421 w 11146421"/>
              <a:gd name="connsiteY14" fmla="*/ 4537276 h 5299276"/>
              <a:gd name="connsiteX15" fmla="*/ 11146421 w 11146421"/>
              <a:gd name="connsiteY15" fmla="*/ 0 h 5299276"/>
              <a:gd name="connsiteX16" fmla="*/ 8507393 w 11146421"/>
              <a:gd name="connsiteY16" fmla="*/ 11575 h 529927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0 w 11222621"/>
              <a:gd name="connsiteY12" fmla="*/ 57873 h 5421196"/>
              <a:gd name="connsiteX13" fmla="*/ 15240 w 11222621"/>
              <a:gd name="connsiteY13" fmla="*/ 5299276 h 5421196"/>
              <a:gd name="connsiteX14" fmla="*/ 11222621 w 11222621"/>
              <a:gd name="connsiteY14" fmla="*/ 5421196 h 5421196"/>
              <a:gd name="connsiteX15" fmla="*/ 11146421 w 11222621"/>
              <a:gd name="connsiteY15" fmla="*/ 0 h 5421196"/>
              <a:gd name="connsiteX16" fmla="*/ 8507393 w 11222621"/>
              <a:gd name="connsiteY16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2825252 w 11222621"/>
              <a:gd name="connsiteY12" fmla="*/ 69808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2801074 w 11222621"/>
              <a:gd name="connsiteY11" fmla="*/ 5787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2801074 w 11222621"/>
              <a:gd name="connsiteY10" fmla="*/ 2071868 h 5421196"/>
              <a:gd name="connsiteX11" fmla="*/ 3634194 w 11222621"/>
              <a:gd name="connsiteY11" fmla="*/ 164283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2591572 w 11222621"/>
              <a:gd name="connsiteY12" fmla="*/ 720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009652 w 11222621"/>
              <a:gd name="connsiteY12" fmla="*/ 4784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009652 w 11222621"/>
              <a:gd name="connsiteY12" fmla="*/ 47842 h 5421196"/>
              <a:gd name="connsiteX13" fmla="*/ 0 w 11222621"/>
              <a:gd name="connsiteY13" fmla="*/ 57873 h 5421196"/>
              <a:gd name="connsiteX14" fmla="*/ 15240 w 11222621"/>
              <a:gd name="connsiteY14" fmla="*/ 5299276 h 5421196"/>
              <a:gd name="connsiteX15" fmla="*/ 11222621 w 11222621"/>
              <a:gd name="connsiteY15" fmla="*/ 5421196 h 5421196"/>
              <a:gd name="connsiteX16" fmla="*/ 11146421 w 11222621"/>
              <a:gd name="connsiteY16" fmla="*/ 0 h 5421196"/>
              <a:gd name="connsiteX17" fmla="*/ 8507393 w 11222621"/>
              <a:gd name="connsiteY17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3658372 w 11222621"/>
              <a:gd name="connsiteY12" fmla="*/ 16429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634194 w 11222621"/>
              <a:gd name="connsiteY11" fmla="*/ 1642833 h 5421196"/>
              <a:gd name="connsiteX12" fmla="*/ 5162052 w 11222621"/>
              <a:gd name="connsiteY12" fmla="*/ 6777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10674 w 11222621"/>
              <a:gd name="connsiteY11" fmla="*/ 1439633 h 5421196"/>
              <a:gd name="connsiteX12" fmla="*/ 5162052 w 11222621"/>
              <a:gd name="connsiteY12" fmla="*/ 67776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10674 w 11222621"/>
              <a:gd name="connsiteY11" fmla="*/ 1439633 h 5421196"/>
              <a:gd name="connsiteX12" fmla="*/ 5212852 w 11222621"/>
              <a:gd name="connsiteY12" fmla="*/ 56600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009652 w 11222621"/>
              <a:gd name="connsiteY13" fmla="*/ 4784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02685 w 11222621"/>
              <a:gd name="connsiteY4" fmla="*/ 256958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241175 w 11222621"/>
              <a:gd name="connsiteY3" fmla="*/ 194454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507393 w 11222621"/>
              <a:gd name="connsiteY0" fmla="*/ 1157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507393 w 11222621"/>
              <a:gd name="connsiteY18" fmla="*/ 1157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71464 w 11222621"/>
              <a:gd name="connsiteY9" fmla="*/ 2442258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94614 w 11222621"/>
              <a:gd name="connsiteY9" fmla="*/ 2291787 h 5421196"/>
              <a:gd name="connsiteX10" fmla="*/ 3004274 w 11222621"/>
              <a:gd name="connsiteY10" fmla="*/ 1797548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761773 w 11222621"/>
              <a:gd name="connsiteY8" fmla="*/ 2280213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96628 w 11222621"/>
              <a:gd name="connsiteY5" fmla="*/ 1562582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  <a:gd name="connsiteX0" fmla="*/ 8415953 w 11222621"/>
              <a:gd name="connsiteY0" fmla="*/ 31895 h 5421196"/>
              <a:gd name="connsiteX1" fmla="*/ 8310623 w 11222621"/>
              <a:gd name="connsiteY1" fmla="*/ 729205 h 5421196"/>
              <a:gd name="connsiteX2" fmla="*/ 7963384 w 11222621"/>
              <a:gd name="connsiteY2" fmla="*/ 937550 h 5421196"/>
              <a:gd name="connsiteX3" fmla="*/ 8190375 w 11222621"/>
              <a:gd name="connsiteY3" fmla="*/ 1781986 h 5421196"/>
              <a:gd name="connsiteX4" fmla="*/ 7063645 w 11222621"/>
              <a:gd name="connsiteY4" fmla="*/ 2376540 h 5421196"/>
              <a:gd name="connsiteX5" fmla="*/ 6215605 w 11222621"/>
              <a:gd name="connsiteY5" fmla="*/ 1608881 h 5421196"/>
              <a:gd name="connsiteX6" fmla="*/ 4919241 w 11222621"/>
              <a:gd name="connsiteY6" fmla="*/ 1701478 h 5421196"/>
              <a:gd name="connsiteX7" fmla="*/ 4085864 w 11222621"/>
              <a:gd name="connsiteY7" fmla="*/ 2095018 h 5421196"/>
              <a:gd name="connsiteX8" fmla="*/ 3634452 w 11222621"/>
              <a:gd name="connsiteY8" fmla="*/ 2164466 h 5421196"/>
              <a:gd name="connsiteX9" fmla="*/ 3194614 w 11222621"/>
              <a:gd name="connsiteY9" fmla="*/ 2291787 h 5421196"/>
              <a:gd name="connsiteX10" fmla="*/ 3096871 w 11222621"/>
              <a:gd name="connsiteY10" fmla="*/ 1785974 h 5421196"/>
              <a:gd name="connsiteX11" fmla="*/ 3420834 w 11222621"/>
              <a:gd name="connsiteY11" fmla="*/ 1398993 h 5421196"/>
              <a:gd name="connsiteX12" fmla="*/ 5212852 w 11222621"/>
              <a:gd name="connsiteY12" fmla="*/ 566002 h 5421196"/>
              <a:gd name="connsiteX13" fmla="*/ 5761492 w 11222621"/>
              <a:gd name="connsiteY13" fmla="*/ 27522 h 5421196"/>
              <a:gd name="connsiteX14" fmla="*/ 0 w 11222621"/>
              <a:gd name="connsiteY14" fmla="*/ 57873 h 5421196"/>
              <a:gd name="connsiteX15" fmla="*/ 15240 w 11222621"/>
              <a:gd name="connsiteY15" fmla="*/ 5299276 h 5421196"/>
              <a:gd name="connsiteX16" fmla="*/ 11222621 w 11222621"/>
              <a:gd name="connsiteY16" fmla="*/ 5421196 h 5421196"/>
              <a:gd name="connsiteX17" fmla="*/ 11146421 w 11222621"/>
              <a:gd name="connsiteY17" fmla="*/ 0 h 5421196"/>
              <a:gd name="connsiteX18" fmla="*/ 8415953 w 11222621"/>
              <a:gd name="connsiteY18" fmla="*/ 31895 h 54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22621" h="5421196">
                <a:moveTo>
                  <a:pt x="8415953" y="31895"/>
                </a:moveTo>
                <a:lnTo>
                  <a:pt x="8310623" y="729205"/>
                </a:lnTo>
                <a:lnTo>
                  <a:pt x="7963384" y="937550"/>
                </a:lnTo>
                <a:lnTo>
                  <a:pt x="8190375" y="1781986"/>
                </a:lnTo>
                <a:lnTo>
                  <a:pt x="7063645" y="2376540"/>
                </a:lnTo>
                <a:cubicBezTo>
                  <a:pt x="6734517" y="2347689"/>
                  <a:pt x="6573006" y="1721391"/>
                  <a:pt x="6215605" y="1608881"/>
                </a:cubicBezTo>
                <a:cubicBezTo>
                  <a:pt x="5858204" y="1496371"/>
                  <a:pt x="5274198" y="1620455"/>
                  <a:pt x="4919241" y="1701478"/>
                </a:cubicBezTo>
                <a:lnTo>
                  <a:pt x="4085864" y="2095018"/>
                </a:lnTo>
                <a:cubicBezTo>
                  <a:pt x="3871733" y="2172183"/>
                  <a:pt x="3782994" y="2131671"/>
                  <a:pt x="3634452" y="2164466"/>
                </a:cubicBezTo>
                <a:cubicBezTo>
                  <a:pt x="3485910" y="2197261"/>
                  <a:pt x="3284211" y="2354869"/>
                  <a:pt x="3194614" y="2291787"/>
                </a:cubicBezTo>
                <a:cubicBezTo>
                  <a:pt x="3105017" y="2228705"/>
                  <a:pt x="3059168" y="1934773"/>
                  <a:pt x="3096871" y="1785974"/>
                </a:cubicBezTo>
                <a:cubicBezTo>
                  <a:pt x="3134574" y="1637175"/>
                  <a:pt x="3068171" y="1602322"/>
                  <a:pt x="3420834" y="1398993"/>
                </a:cubicBezTo>
                <a:lnTo>
                  <a:pt x="5212852" y="566002"/>
                </a:lnTo>
                <a:lnTo>
                  <a:pt x="5761492" y="27522"/>
                </a:lnTo>
                <a:lnTo>
                  <a:pt x="0" y="57873"/>
                </a:lnTo>
                <a:lnTo>
                  <a:pt x="15240" y="5299276"/>
                </a:lnTo>
                <a:lnTo>
                  <a:pt x="11222621" y="5421196"/>
                </a:lnTo>
                <a:lnTo>
                  <a:pt x="11146421" y="0"/>
                </a:lnTo>
                <a:lnTo>
                  <a:pt x="8415953" y="3189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bed&#10;&#10;Description automatically generated">
            <a:extLst>
              <a:ext uri="{FF2B5EF4-FFF2-40B4-BE49-F238E27FC236}">
                <a16:creationId xmlns:a16="http://schemas.microsoft.com/office/drawing/2014/main" id="{457A2D89-545C-4BC8-8769-335301151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15544800" cy="8743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52D74-7066-40D1-B56D-FEB4169C811B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Building Massing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D247C2-54D4-44AC-9897-46518603D13D}"/>
              </a:ext>
            </a:extLst>
          </p:cNvPr>
          <p:cNvSpPr txBox="1"/>
          <p:nvPr/>
        </p:nvSpPr>
        <p:spPr>
          <a:xfrm>
            <a:off x="1385984" y="2900432"/>
            <a:ext cx="1359130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Fit the building into the Campus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Respect and preserve the exceptional trees and tree groves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proximate parking for the visitors to reinforce “welcoming” a Guiding Principle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 safe pedestrian and vehicular movement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adequate ADA parking and access to the building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 an inviting entry sequence for vehicles and pedestrians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 within the budget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Connect the patients, visitors and staff to the outdoors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2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CC478-B7AC-4CBF-9BF7-87C78AE64F77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Landscape Design Objectives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128559-F4CF-4667-A12E-88E897F1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799" cy="100583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21662A-2E0C-42D1-AB11-5743CB1DE84D}"/>
              </a:ext>
            </a:extLst>
          </p:cNvPr>
          <p:cNvSpPr txBox="1"/>
          <p:nvPr/>
        </p:nvSpPr>
        <p:spPr>
          <a:xfrm>
            <a:off x="14401800" y="9494521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1F14F3-4322-42C3-BC08-F187BA3FBF9D}"/>
              </a:ext>
            </a:extLst>
          </p:cNvPr>
          <p:cNvCxnSpPr>
            <a:cxnSpLocks/>
          </p:cNvCxnSpPr>
          <p:nvPr/>
        </p:nvCxnSpPr>
        <p:spPr>
          <a:xfrm>
            <a:off x="14264640" y="9464040"/>
            <a:ext cx="0" cy="457200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8F563-4A1E-451B-A4C8-F985AD187ABC}"/>
              </a:ext>
            </a:extLst>
          </p:cNvPr>
          <p:cNvSpPr txBox="1"/>
          <p:nvPr/>
        </p:nvSpPr>
        <p:spPr>
          <a:xfrm>
            <a:off x="6516806" y="3667146"/>
            <a:ext cx="125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B/C-Wing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57614-CD15-461A-9024-607FE06A25A1}"/>
              </a:ext>
            </a:extLst>
          </p:cNvPr>
          <p:cNvSpPr txBox="1"/>
          <p:nvPr/>
        </p:nvSpPr>
        <p:spPr>
          <a:xfrm>
            <a:off x="7083188" y="5205190"/>
            <a:ext cx="125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A-Wing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6FFEE-C888-425B-B092-C708BBA102C3}"/>
              </a:ext>
            </a:extLst>
          </p:cNvPr>
          <p:cNvSpPr txBox="1"/>
          <p:nvPr/>
        </p:nvSpPr>
        <p:spPr>
          <a:xfrm>
            <a:off x="12446672" y="7673342"/>
            <a:ext cx="1255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Campus Loop Trail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EBD8E-82D4-46B8-969A-3E3FBED4F737}"/>
              </a:ext>
            </a:extLst>
          </p:cNvPr>
          <p:cNvSpPr txBox="1"/>
          <p:nvPr/>
        </p:nvSpPr>
        <p:spPr>
          <a:xfrm>
            <a:off x="8937104" y="5973849"/>
            <a:ext cx="137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Medical Office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7DDA96-CA41-4910-ACFE-34D5703BCF15}"/>
              </a:ext>
            </a:extLst>
          </p:cNvPr>
          <p:cNvSpPr txBox="1"/>
          <p:nvPr/>
        </p:nvSpPr>
        <p:spPr>
          <a:xfrm>
            <a:off x="5586495" y="8166804"/>
            <a:ext cx="163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McMurray Medical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FC0409-DA88-4109-832F-0FC1397FD292}"/>
              </a:ext>
            </a:extLst>
          </p:cNvPr>
          <p:cNvSpPr txBox="1"/>
          <p:nvPr/>
        </p:nvSpPr>
        <p:spPr>
          <a:xfrm>
            <a:off x="4059510" y="6892619"/>
            <a:ext cx="114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Garage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37895E-FECA-44DD-ACBC-5CB87960E9A0}"/>
              </a:ext>
            </a:extLst>
          </p:cNvPr>
          <p:cNvSpPr txBox="1"/>
          <p:nvPr/>
        </p:nvSpPr>
        <p:spPr>
          <a:xfrm>
            <a:off x="3843339" y="3015235"/>
            <a:ext cx="1396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Progressive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Care Center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8EEC18-647A-41F3-972E-888CEC013837}"/>
              </a:ext>
            </a:extLst>
          </p:cNvPr>
          <p:cNvSpPr txBox="1"/>
          <p:nvPr/>
        </p:nvSpPr>
        <p:spPr>
          <a:xfrm>
            <a:off x="6110377" y="6892619"/>
            <a:ext cx="213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Medical Arts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409A6A-191D-48D7-AA8C-B47002C718C1}"/>
              </a:ext>
            </a:extLst>
          </p:cNvPr>
          <p:cNvSpPr txBox="1"/>
          <p:nvPr/>
        </p:nvSpPr>
        <p:spPr>
          <a:xfrm>
            <a:off x="4922520" y="5011642"/>
            <a:ext cx="1409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0D6924-6FED-434A-A5E2-71369CF99F2F}"/>
              </a:ext>
            </a:extLst>
          </p:cNvPr>
          <p:cNvSpPr txBox="1"/>
          <p:nvPr/>
        </p:nvSpPr>
        <p:spPr>
          <a:xfrm>
            <a:off x="7385478" y="8023400"/>
            <a:ext cx="202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SCCA Proton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Therapy Center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7C0536-7126-4699-968C-EBC35276E8CC}"/>
              </a:ext>
            </a:extLst>
          </p:cNvPr>
          <p:cNvSpPr txBox="1"/>
          <p:nvPr/>
        </p:nvSpPr>
        <p:spPr>
          <a:xfrm>
            <a:off x="6402015" y="9142927"/>
            <a:ext cx="300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 115th St.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963297-E5DC-4916-A5D8-5E07D5C00C05}"/>
              </a:ext>
            </a:extLst>
          </p:cNvPr>
          <p:cNvSpPr txBox="1"/>
          <p:nvPr/>
        </p:nvSpPr>
        <p:spPr>
          <a:xfrm>
            <a:off x="12446672" y="6901705"/>
            <a:ext cx="1640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 of Work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8A6F68-0FFC-41BC-AC2D-8E456201D2FC}"/>
              </a:ext>
            </a:extLst>
          </p:cNvPr>
          <p:cNvSpPr txBox="1"/>
          <p:nvPr/>
        </p:nvSpPr>
        <p:spPr>
          <a:xfrm>
            <a:off x="1277717" y="5845257"/>
            <a:ext cx="164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Green Heart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4DBDDA-9A0D-45A7-9349-DD01E701700D}"/>
              </a:ext>
            </a:extLst>
          </p:cNvPr>
          <p:cNvSpPr txBox="1"/>
          <p:nvPr/>
        </p:nvSpPr>
        <p:spPr>
          <a:xfrm>
            <a:off x="8338782" y="3987510"/>
            <a:ext cx="1255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Behavioral Health Teaching Facility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795561-7B3F-493E-A08E-627644C495C1}"/>
              </a:ext>
            </a:extLst>
          </p:cNvPr>
          <p:cNvSpPr txBox="1"/>
          <p:nvPr/>
        </p:nvSpPr>
        <p:spPr>
          <a:xfrm>
            <a:off x="1292005" y="6297040"/>
            <a:ext cx="164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Green Spine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402CB6-A6A0-4B23-8507-9DE695EF25DC}"/>
              </a:ext>
            </a:extLst>
          </p:cNvPr>
          <p:cNvSpPr txBox="1"/>
          <p:nvPr/>
        </p:nvSpPr>
        <p:spPr>
          <a:xfrm>
            <a:off x="9679616" y="3974923"/>
            <a:ext cx="125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Lot 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65F265-2D64-4733-9F80-346D25B91DB6}"/>
              </a:ext>
            </a:extLst>
          </p:cNvPr>
          <p:cNvSpPr txBox="1"/>
          <p:nvPr/>
        </p:nvSpPr>
        <p:spPr>
          <a:xfrm>
            <a:off x="9679616" y="5281351"/>
            <a:ext cx="125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Lot 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7F1BC9-BC38-4F8A-A410-A8481465D5A2}"/>
              </a:ext>
            </a:extLst>
          </p:cNvPr>
          <p:cNvSpPr txBox="1"/>
          <p:nvPr/>
        </p:nvSpPr>
        <p:spPr>
          <a:xfrm>
            <a:off x="8579479" y="6364847"/>
            <a:ext cx="125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Lot B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70E2D2B-ECE5-42CC-9C17-55E6156D0D78}"/>
              </a:ext>
            </a:extLst>
          </p:cNvPr>
          <p:cNvCxnSpPr>
            <a:cxnSpLocks/>
          </p:cNvCxnSpPr>
          <p:nvPr/>
        </p:nvCxnSpPr>
        <p:spPr>
          <a:xfrm>
            <a:off x="2586038" y="6023212"/>
            <a:ext cx="5314950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F059E6A-33FB-4263-9EE7-235E3582873D}"/>
              </a:ext>
            </a:extLst>
          </p:cNvPr>
          <p:cNvCxnSpPr>
            <a:cxnSpLocks/>
          </p:cNvCxnSpPr>
          <p:nvPr/>
        </p:nvCxnSpPr>
        <p:spPr>
          <a:xfrm>
            <a:off x="2582317" y="6476668"/>
            <a:ext cx="3749736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006B780-31C2-43A7-BE67-B4A4E9B33A36}"/>
              </a:ext>
            </a:extLst>
          </p:cNvPr>
          <p:cNvCxnSpPr>
            <a:cxnSpLocks/>
          </p:cNvCxnSpPr>
          <p:nvPr/>
        </p:nvCxnSpPr>
        <p:spPr>
          <a:xfrm flipH="1">
            <a:off x="10354816" y="7950490"/>
            <a:ext cx="2056614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2A0B690-5214-4087-B3FB-D03B87642D33}"/>
              </a:ext>
            </a:extLst>
          </p:cNvPr>
          <p:cNvCxnSpPr>
            <a:cxnSpLocks/>
            <a:stCxn id="57" idx="1"/>
          </p:cNvCxnSpPr>
          <p:nvPr/>
        </p:nvCxnSpPr>
        <p:spPr>
          <a:xfrm flipH="1">
            <a:off x="9490202" y="7070982"/>
            <a:ext cx="2956470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DD6F66-8961-49C2-9056-D11203028F65}"/>
              </a:ext>
            </a:extLst>
          </p:cNvPr>
          <p:cNvSpPr txBox="1"/>
          <p:nvPr/>
        </p:nvSpPr>
        <p:spPr>
          <a:xfrm>
            <a:off x="6332053" y="959609"/>
            <a:ext cx="300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 120th 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57E55-3C52-4DDC-8689-2F8326F578C2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Campus Plan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2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B3AF9C-839A-4B75-A8B5-F0AAA6ED9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D1FC3-5D8D-464E-9725-3C93E3A45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/>
          <a:stretch/>
        </p:blipFill>
        <p:spPr>
          <a:xfrm>
            <a:off x="5087814" y="0"/>
            <a:ext cx="10456985" cy="100583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5C1F45-E004-4456-9602-2454EBFE775B}"/>
              </a:ext>
            </a:extLst>
          </p:cNvPr>
          <p:cNvGrpSpPr/>
          <p:nvPr/>
        </p:nvGrpSpPr>
        <p:grpSpPr>
          <a:xfrm>
            <a:off x="742241" y="1958033"/>
            <a:ext cx="11051072" cy="7295417"/>
            <a:chOff x="742241" y="1958033"/>
            <a:chExt cx="11051072" cy="72954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EF3931-EE08-46B9-8B31-EC7C725B18F9}"/>
                </a:ext>
              </a:extLst>
            </p:cNvPr>
            <p:cNvSpPr txBox="1"/>
            <p:nvPr/>
          </p:nvSpPr>
          <p:spPr>
            <a:xfrm>
              <a:off x="6277970" y="2512031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B/C-Wing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EAC2F1-DF33-4F5C-A2F4-48D9D72DD2D2}"/>
                </a:ext>
              </a:extLst>
            </p:cNvPr>
            <p:cNvSpPr txBox="1"/>
            <p:nvPr/>
          </p:nvSpPr>
          <p:spPr>
            <a:xfrm>
              <a:off x="6730621" y="5208728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A-Wing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66CA08-83CE-4DD2-B493-CF5285D027B2}"/>
                </a:ext>
              </a:extLst>
            </p:cNvPr>
            <p:cNvSpPr txBox="1"/>
            <p:nvPr/>
          </p:nvSpPr>
          <p:spPr>
            <a:xfrm>
              <a:off x="9171276" y="4101753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BHTF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38ECA2-DFDA-4190-9D96-D3CE8A37D5D2}"/>
                </a:ext>
              </a:extLst>
            </p:cNvPr>
            <p:cNvSpPr txBox="1"/>
            <p:nvPr/>
          </p:nvSpPr>
          <p:spPr>
            <a:xfrm>
              <a:off x="10423004" y="6745374"/>
              <a:ext cx="1370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Office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A6ADD-B911-4794-A917-6E843F1BB8A6}"/>
                </a:ext>
              </a:extLst>
            </p:cNvPr>
            <p:cNvSpPr txBox="1"/>
            <p:nvPr/>
          </p:nvSpPr>
          <p:spPr>
            <a:xfrm>
              <a:off x="1001985" y="8135631"/>
              <a:ext cx="1149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Parking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Garage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F5C17F-E30B-4137-BCF6-AB28AA64B403}"/>
                </a:ext>
              </a:extLst>
            </p:cNvPr>
            <p:cNvSpPr txBox="1"/>
            <p:nvPr/>
          </p:nvSpPr>
          <p:spPr>
            <a:xfrm>
              <a:off x="742241" y="1958033"/>
              <a:ext cx="13964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Progressive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Care Center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9289F8-22E7-46D4-94B7-D7C36F767FEB}"/>
                </a:ext>
              </a:extLst>
            </p:cNvPr>
            <p:cNvSpPr txBox="1"/>
            <p:nvPr/>
          </p:nvSpPr>
          <p:spPr>
            <a:xfrm>
              <a:off x="4951806" y="8607119"/>
              <a:ext cx="2135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Arts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B28DC9-383A-4D14-8D3B-4872F2BC6F82}"/>
                </a:ext>
              </a:extLst>
            </p:cNvPr>
            <p:cNvSpPr txBox="1"/>
            <p:nvPr/>
          </p:nvSpPr>
          <p:spPr>
            <a:xfrm>
              <a:off x="2433806" y="5208728"/>
              <a:ext cx="140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Childcare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32C9A6-99FD-49D2-BDB8-0848110A0226}"/>
              </a:ext>
            </a:extLst>
          </p:cNvPr>
          <p:cNvGrpSpPr/>
          <p:nvPr/>
        </p:nvGrpSpPr>
        <p:grpSpPr>
          <a:xfrm>
            <a:off x="6296806" y="1455206"/>
            <a:ext cx="7012681" cy="6450219"/>
            <a:chOff x="6296806" y="1455206"/>
            <a:chExt cx="7012681" cy="645021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015C4F-9BC6-4CF8-9D3C-A2B73CBED4FD}"/>
                </a:ext>
              </a:extLst>
            </p:cNvPr>
            <p:cNvSpPr/>
            <p:nvPr/>
          </p:nvSpPr>
          <p:spPr>
            <a:xfrm>
              <a:off x="6745562" y="6982095"/>
              <a:ext cx="923330" cy="923330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49099E-F6D5-41A5-8BE5-73E0F96BD679}"/>
                </a:ext>
              </a:extLst>
            </p:cNvPr>
            <p:cNvSpPr/>
            <p:nvPr/>
          </p:nvSpPr>
          <p:spPr>
            <a:xfrm>
              <a:off x="7087459" y="7030383"/>
              <a:ext cx="875042" cy="87504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A68A3DC-B5F3-4839-BD89-77D2409D4B37}"/>
                </a:ext>
              </a:extLst>
            </p:cNvPr>
            <p:cNvSpPr/>
            <p:nvPr/>
          </p:nvSpPr>
          <p:spPr>
            <a:xfrm>
              <a:off x="6296806" y="6477342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59680F-65D5-404F-B95C-514C7A6FD25F}"/>
                </a:ext>
              </a:extLst>
            </p:cNvPr>
            <p:cNvSpPr/>
            <p:nvPr/>
          </p:nvSpPr>
          <p:spPr>
            <a:xfrm>
              <a:off x="6432340" y="7496588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7261E43-A4FB-4959-AC3D-923C963AF8DB}"/>
                </a:ext>
              </a:extLst>
            </p:cNvPr>
            <p:cNvSpPr/>
            <p:nvPr/>
          </p:nvSpPr>
          <p:spPr>
            <a:xfrm>
              <a:off x="7947791" y="7496588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3AE7B98-4879-48C3-9F35-7E3A27E769CC}"/>
                </a:ext>
              </a:extLst>
            </p:cNvPr>
            <p:cNvSpPr/>
            <p:nvPr/>
          </p:nvSpPr>
          <p:spPr>
            <a:xfrm>
              <a:off x="9030966" y="1455206"/>
              <a:ext cx="696074" cy="696074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DF5F31-2A11-4305-B363-1F96730BD9C2}"/>
                </a:ext>
              </a:extLst>
            </p:cNvPr>
            <p:cNvSpPr/>
            <p:nvPr/>
          </p:nvSpPr>
          <p:spPr>
            <a:xfrm>
              <a:off x="9418255" y="1646330"/>
              <a:ext cx="623405" cy="623405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5D908A8-9D70-45E6-9AF1-898E27EAF5C4}"/>
                </a:ext>
              </a:extLst>
            </p:cNvPr>
            <p:cNvSpPr/>
            <p:nvPr/>
          </p:nvSpPr>
          <p:spPr>
            <a:xfrm>
              <a:off x="9799073" y="1543187"/>
              <a:ext cx="623405" cy="623405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663DBE8-D9E5-4D98-A507-439938C889BB}"/>
                </a:ext>
              </a:extLst>
            </p:cNvPr>
            <p:cNvSpPr/>
            <p:nvPr/>
          </p:nvSpPr>
          <p:spPr>
            <a:xfrm>
              <a:off x="12020162" y="3071108"/>
              <a:ext cx="667058" cy="667058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54883-071D-464B-8325-4EAA8418269F}"/>
                </a:ext>
              </a:extLst>
            </p:cNvPr>
            <p:cNvSpPr/>
            <p:nvPr/>
          </p:nvSpPr>
          <p:spPr>
            <a:xfrm>
              <a:off x="12731736" y="2219695"/>
              <a:ext cx="523711" cy="523711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0865721-19A3-4527-B735-55E562C3DEE0}"/>
                </a:ext>
              </a:extLst>
            </p:cNvPr>
            <p:cNvSpPr/>
            <p:nvPr/>
          </p:nvSpPr>
          <p:spPr>
            <a:xfrm>
              <a:off x="12360079" y="2857720"/>
              <a:ext cx="800233" cy="800233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92DF7D9-0F9B-4FF7-AF63-D28142F9E33B}"/>
                </a:ext>
              </a:extLst>
            </p:cNvPr>
            <p:cNvSpPr/>
            <p:nvPr/>
          </p:nvSpPr>
          <p:spPr>
            <a:xfrm>
              <a:off x="12625028" y="3445391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D746AD4-C3C4-45A0-BE70-298B93BFA1E9}"/>
                </a:ext>
              </a:extLst>
            </p:cNvPr>
            <p:cNvSpPr/>
            <p:nvPr/>
          </p:nvSpPr>
          <p:spPr>
            <a:xfrm>
              <a:off x="12611020" y="3827107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EABC2F-3838-4AAF-97BF-60BFCC536DA6}"/>
                </a:ext>
              </a:extLst>
            </p:cNvPr>
            <p:cNvSpPr/>
            <p:nvPr/>
          </p:nvSpPr>
          <p:spPr>
            <a:xfrm>
              <a:off x="12650611" y="4101753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90A8961-63C1-4405-8E40-F5481670C25D}"/>
                </a:ext>
              </a:extLst>
            </p:cNvPr>
            <p:cNvSpPr/>
            <p:nvPr/>
          </p:nvSpPr>
          <p:spPr>
            <a:xfrm>
              <a:off x="12663974" y="4348438"/>
              <a:ext cx="549292" cy="549292"/>
            </a:xfrm>
            <a:prstGeom prst="ellipse">
              <a:avLst/>
            </a:prstGeom>
            <a:solidFill>
              <a:schemeClr val="accent6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7D2C71C-5A9D-4243-BCC1-670752A7F47C}"/>
                </a:ext>
              </a:extLst>
            </p:cNvPr>
            <p:cNvSpPr/>
            <p:nvPr/>
          </p:nvSpPr>
          <p:spPr>
            <a:xfrm>
              <a:off x="12650610" y="4573230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307FE0-FDB0-4AC3-9B1B-53A025544E52}"/>
                </a:ext>
              </a:extLst>
            </p:cNvPr>
            <p:cNvSpPr/>
            <p:nvPr/>
          </p:nvSpPr>
          <p:spPr>
            <a:xfrm>
              <a:off x="12760195" y="4833221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8A56AFA-4AAE-428C-8C4C-0DE069921F56}"/>
                </a:ext>
              </a:extLst>
            </p:cNvPr>
            <p:cNvSpPr/>
            <p:nvPr/>
          </p:nvSpPr>
          <p:spPr>
            <a:xfrm>
              <a:off x="10754908" y="2419756"/>
              <a:ext cx="667058" cy="6670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24FB33B-D33D-4632-ACAA-7C9EB404E019}"/>
                </a:ext>
              </a:extLst>
            </p:cNvPr>
            <p:cNvSpPr/>
            <p:nvPr/>
          </p:nvSpPr>
          <p:spPr>
            <a:xfrm>
              <a:off x="11223964" y="1854988"/>
              <a:ext cx="667058" cy="6670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04CF70-76AC-4FE5-B286-5E0C96387224}"/>
                </a:ext>
              </a:extLst>
            </p:cNvPr>
            <p:cNvSpPr/>
            <p:nvPr/>
          </p:nvSpPr>
          <p:spPr>
            <a:xfrm>
              <a:off x="9542374" y="6003714"/>
              <a:ext cx="369332" cy="369332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840F98-673E-4A11-8321-E31ECC1D04DA}"/>
                </a:ext>
              </a:extLst>
            </p:cNvPr>
            <p:cNvSpPr/>
            <p:nvPr/>
          </p:nvSpPr>
          <p:spPr>
            <a:xfrm>
              <a:off x="10419176" y="1712058"/>
              <a:ext cx="923330" cy="923330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F14E500-57A8-4061-B00E-F293506C392B}"/>
                </a:ext>
              </a:extLst>
            </p:cNvPr>
            <p:cNvSpPr/>
            <p:nvPr/>
          </p:nvSpPr>
          <p:spPr>
            <a:xfrm>
              <a:off x="8647181" y="7030383"/>
              <a:ext cx="609958" cy="6099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26FA8B-E20E-4885-82AD-E03072CCA1AD}"/>
                </a:ext>
              </a:extLst>
            </p:cNvPr>
            <p:cNvSpPr/>
            <p:nvPr/>
          </p:nvSpPr>
          <p:spPr>
            <a:xfrm>
              <a:off x="8847930" y="7110231"/>
              <a:ext cx="609958" cy="6099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21CB84A-3456-4BC9-9D72-A2AEDC7F26D2}"/>
                </a:ext>
              </a:extLst>
            </p:cNvPr>
            <p:cNvSpPr/>
            <p:nvPr/>
          </p:nvSpPr>
          <p:spPr>
            <a:xfrm>
              <a:off x="9418255" y="6188380"/>
              <a:ext cx="369332" cy="369332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33C8036-EFC2-41F4-94DE-69CE3E294844}"/>
                </a:ext>
              </a:extLst>
            </p:cNvPr>
            <p:cNvSpPr/>
            <p:nvPr/>
          </p:nvSpPr>
          <p:spPr>
            <a:xfrm>
              <a:off x="8961657" y="6717496"/>
              <a:ext cx="490638" cy="49063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26A786-0968-44D7-B7D7-69F0D58F2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799" cy="10058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9204DC-D120-4790-9953-75C5C3715F24}"/>
              </a:ext>
            </a:extLst>
          </p:cNvPr>
          <p:cNvSpPr/>
          <p:nvPr/>
        </p:nvSpPr>
        <p:spPr>
          <a:xfrm>
            <a:off x="80056" y="-428101"/>
            <a:ext cx="12964160" cy="9048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Primary Vehicular and Pedestrian Movement</a:t>
            </a:r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7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2D33C9-30FB-44E6-A534-8281C7650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/>
          <a:stretch/>
        </p:blipFill>
        <p:spPr>
          <a:xfrm>
            <a:off x="-1381993" y="-1"/>
            <a:ext cx="17841191" cy="10058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3AF9C-839A-4B75-A8B5-F0AAA6ED9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11030" r="4392" b="14310"/>
          <a:stretch/>
        </p:blipFill>
        <p:spPr>
          <a:xfrm>
            <a:off x="0" y="-2"/>
            <a:ext cx="15544800" cy="10058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D1FC3-5D8D-464E-9725-3C93E3A45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/>
          <a:stretch/>
        </p:blipFill>
        <p:spPr>
          <a:xfrm>
            <a:off x="2453177" y="-1485900"/>
            <a:ext cx="14006022" cy="134721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32C9A6-99FD-49D2-BDB8-0848110A0226}"/>
              </a:ext>
            </a:extLst>
          </p:cNvPr>
          <p:cNvGrpSpPr/>
          <p:nvPr/>
        </p:nvGrpSpPr>
        <p:grpSpPr>
          <a:xfrm>
            <a:off x="4115187" y="498229"/>
            <a:ext cx="9392742" cy="8639384"/>
            <a:chOff x="6296806" y="1455206"/>
            <a:chExt cx="7012681" cy="645021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015C4F-9BC6-4CF8-9D3C-A2B73CBED4FD}"/>
                </a:ext>
              </a:extLst>
            </p:cNvPr>
            <p:cNvSpPr/>
            <p:nvPr/>
          </p:nvSpPr>
          <p:spPr>
            <a:xfrm>
              <a:off x="6745562" y="6982095"/>
              <a:ext cx="923330" cy="923330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49099E-F6D5-41A5-8BE5-73E0F96BD679}"/>
                </a:ext>
              </a:extLst>
            </p:cNvPr>
            <p:cNvSpPr/>
            <p:nvPr/>
          </p:nvSpPr>
          <p:spPr>
            <a:xfrm>
              <a:off x="7087459" y="7030383"/>
              <a:ext cx="875042" cy="87504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A68A3DC-B5F3-4839-BD89-77D2409D4B37}"/>
                </a:ext>
              </a:extLst>
            </p:cNvPr>
            <p:cNvSpPr/>
            <p:nvPr/>
          </p:nvSpPr>
          <p:spPr>
            <a:xfrm>
              <a:off x="6296806" y="6477342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59680F-65D5-404F-B95C-514C7A6FD25F}"/>
                </a:ext>
              </a:extLst>
            </p:cNvPr>
            <p:cNvSpPr/>
            <p:nvPr/>
          </p:nvSpPr>
          <p:spPr>
            <a:xfrm>
              <a:off x="6432340" y="7496588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7261E43-A4FB-4959-AC3D-923C963AF8DB}"/>
                </a:ext>
              </a:extLst>
            </p:cNvPr>
            <p:cNvSpPr/>
            <p:nvPr/>
          </p:nvSpPr>
          <p:spPr>
            <a:xfrm>
              <a:off x="7947791" y="7496588"/>
              <a:ext cx="344232" cy="34423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3AE7B98-4879-48C3-9F35-7E3A27E769CC}"/>
                </a:ext>
              </a:extLst>
            </p:cNvPr>
            <p:cNvSpPr/>
            <p:nvPr/>
          </p:nvSpPr>
          <p:spPr>
            <a:xfrm>
              <a:off x="9030966" y="1455206"/>
              <a:ext cx="696074" cy="696074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DF5F31-2A11-4305-B363-1F96730BD9C2}"/>
                </a:ext>
              </a:extLst>
            </p:cNvPr>
            <p:cNvSpPr/>
            <p:nvPr/>
          </p:nvSpPr>
          <p:spPr>
            <a:xfrm>
              <a:off x="9418255" y="1646330"/>
              <a:ext cx="623405" cy="623405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5D908A8-9D70-45E6-9AF1-898E27EAF5C4}"/>
                </a:ext>
              </a:extLst>
            </p:cNvPr>
            <p:cNvSpPr/>
            <p:nvPr/>
          </p:nvSpPr>
          <p:spPr>
            <a:xfrm>
              <a:off x="9799073" y="1543187"/>
              <a:ext cx="623405" cy="623405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663DBE8-D9E5-4D98-A507-439938C889BB}"/>
                </a:ext>
              </a:extLst>
            </p:cNvPr>
            <p:cNvSpPr/>
            <p:nvPr/>
          </p:nvSpPr>
          <p:spPr>
            <a:xfrm>
              <a:off x="12020162" y="3071108"/>
              <a:ext cx="667058" cy="667058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54883-071D-464B-8325-4EAA8418269F}"/>
                </a:ext>
              </a:extLst>
            </p:cNvPr>
            <p:cNvSpPr/>
            <p:nvPr/>
          </p:nvSpPr>
          <p:spPr>
            <a:xfrm>
              <a:off x="12731736" y="2219695"/>
              <a:ext cx="523711" cy="523711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0865721-19A3-4527-B735-55E562C3DEE0}"/>
                </a:ext>
              </a:extLst>
            </p:cNvPr>
            <p:cNvSpPr/>
            <p:nvPr/>
          </p:nvSpPr>
          <p:spPr>
            <a:xfrm>
              <a:off x="12360079" y="2857720"/>
              <a:ext cx="800233" cy="800233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92DF7D9-0F9B-4FF7-AF63-D28142F9E33B}"/>
                </a:ext>
              </a:extLst>
            </p:cNvPr>
            <p:cNvSpPr/>
            <p:nvPr/>
          </p:nvSpPr>
          <p:spPr>
            <a:xfrm>
              <a:off x="12625028" y="3445391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D746AD4-C3C4-45A0-BE70-298B93BFA1E9}"/>
                </a:ext>
              </a:extLst>
            </p:cNvPr>
            <p:cNvSpPr/>
            <p:nvPr/>
          </p:nvSpPr>
          <p:spPr>
            <a:xfrm>
              <a:off x="12611020" y="3827107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3EABC2F-3838-4AAF-97BF-60BFCC536DA6}"/>
                </a:ext>
              </a:extLst>
            </p:cNvPr>
            <p:cNvSpPr/>
            <p:nvPr/>
          </p:nvSpPr>
          <p:spPr>
            <a:xfrm>
              <a:off x="12650611" y="4101753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90A8961-63C1-4405-8E40-F5481670C25D}"/>
                </a:ext>
              </a:extLst>
            </p:cNvPr>
            <p:cNvSpPr/>
            <p:nvPr/>
          </p:nvSpPr>
          <p:spPr>
            <a:xfrm>
              <a:off x="12663974" y="4348438"/>
              <a:ext cx="549292" cy="549292"/>
            </a:xfrm>
            <a:prstGeom prst="ellipse">
              <a:avLst/>
            </a:prstGeom>
            <a:solidFill>
              <a:schemeClr val="accent6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7D2C71C-5A9D-4243-BCC1-670752A7F47C}"/>
                </a:ext>
              </a:extLst>
            </p:cNvPr>
            <p:cNvSpPr/>
            <p:nvPr/>
          </p:nvSpPr>
          <p:spPr>
            <a:xfrm>
              <a:off x="12650610" y="4573230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307FE0-FDB0-4AC3-9B1B-53A025544E52}"/>
                </a:ext>
              </a:extLst>
            </p:cNvPr>
            <p:cNvSpPr/>
            <p:nvPr/>
          </p:nvSpPr>
          <p:spPr>
            <a:xfrm>
              <a:off x="12760195" y="4833221"/>
              <a:ext cx="549292" cy="549292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8A56AFA-4AAE-428C-8C4C-0DE069921F56}"/>
                </a:ext>
              </a:extLst>
            </p:cNvPr>
            <p:cNvSpPr/>
            <p:nvPr/>
          </p:nvSpPr>
          <p:spPr>
            <a:xfrm>
              <a:off x="10754908" y="2419756"/>
              <a:ext cx="667058" cy="6670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24FB33B-D33D-4632-ACAA-7C9EB404E019}"/>
                </a:ext>
              </a:extLst>
            </p:cNvPr>
            <p:cNvSpPr/>
            <p:nvPr/>
          </p:nvSpPr>
          <p:spPr>
            <a:xfrm>
              <a:off x="11223964" y="1854988"/>
              <a:ext cx="667058" cy="6670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04CF70-76AC-4FE5-B286-5E0C96387224}"/>
                </a:ext>
              </a:extLst>
            </p:cNvPr>
            <p:cNvSpPr/>
            <p:nvPr/>
          </p:nvSpPr>
          <p:spPr>
            <a:xfrm>
              <a:off x="9542374" y="6003714"/>
              <a:ext cx="369332" cy="369332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840F98-673E-4A11-8321-E31ECC1D04DA}"/>
                </a:ext>
              </a:extLst>
            </p:cNvPr>
            <p:cNvSpPr/>
            <p:nvPr/>
          </p:nvSpPr>
          <p:spPr>
            <a:xfrm>
              <a:off x="10419176" y="1712058"/>
              <a:ext cx="923330" cy="923330"/>
            </a:xfrm>
            <a:prstGeom prst="ellipse">
              <a:avLst/>
            </a:prstGeom>
            <a:solidFill>
              <a:srgbClr val="43821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F14E500-57A8-4061-B00E-F293506C392B}"/>
                </a:ext>
              </a:extLst>
            </p:cNvPr>
            <p:cNvSpPr/>
            <p:nvPr/>
          </p:nvSpPr>
          <p:spPr>
            <a:xfrm>
              <a:off x="8647181" y="7030383"/>
              <a:ext cx="609958" cy="6099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26FA8B-E20E-4885-82AD-E03072CCA1AD}"/>
                </a:ext>
              </a:extLst>
            </p:cNvPr>
            <p:cNvSpPr/>
            <p:nvPr/>
          </p:nvSpPr>
          <p:spPr>
            <a:xfrm>
              <a:off x="8847930" y="7110231"/>
              <a:ext cx="609958" cy="60995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21CB84A-3456-4BC9-9D72-A2AEDC7F26D2}"/>
                </a:ext>
              </a:extLst>
            </p:cNvPr>
            <p:cNvSpPr/>
            <p:nvPr/>
          </p:nvSpPr>
          <p:spPr>
            <a:xfrm>
              <a:off x="9418255" y="6188380"/>
              <a:ext cx="369332" cy="369332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33C8036-EFC2-41F4-94DE-69CE3E294844}"/>
                </a:ext>
              </a:extLst>
            </p:cNvPr>
            <p:cNvSpPr/>
            <p:nvPr/>
          </p:nvSpPr>
          <p:spPr>
            <a:xfrm>
              <a:off x="8961657" y="6717496"/>
              <a:ext cx="490638" cy="490638"/>
            </a:xfrm>
            <a:prstGeom prst="ellipse">
              <a:avLst/>
            </a:prstGeom>
            <a:solidFill>
              <a:srgbClr val="7CA700">
                <a:alpha val="40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362E277-5E41-49BA-AB1E-9C89B4FF54D3}"/>
              </a:ext>
            </a:extLst>
          </p:cNvPr>
          <p:cNvSpPr txBox="1"/>
          <p:nvPr/>
        </p:nvSpPr>
        <p:spPr>
          <a:xfrm>
            <a:off x="4115187" y="1752944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B/C-Wing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9C7D2B-F3EB-4C58-B964-FD414A7A0742}"/>
              </a:ext>
            </a:extLst>
          </p:cNvPr>
          <p:cNvSpPr txBox="1"/>
          <p:nvPr/>
        </p:nvSpPr>
        <p:spPr>
          <a:xfrm>
            <a:off x="4923210" y="5474609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A-Wing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53B9589-C08B-4C69-B413-38665410B1C2}"/>
              </a:ext>
            </a:extLst>
          </p:cNvPr>
          <p:cNvSpPr txBox="1"/>
          <p:nvPr/>
        </p:nvSpPr>
        <p:spPr>
          <a:xfrm>
            <a:off x="8331624" y="3635501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BHTF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66B44D-9840-43E9-93EF-F10F82244338}"/>
              </a:ext>
            </a:extLst>
          </p:cNvPr>
          <p:cNvSpPr txBox="1"/>
          <p:nvPr/>
        </p:nvSpPr>
        <p:spPr>
          <a:xfrm>
            <a:off x="9750236" y="7519248"/>
            <a:ext cx="137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Office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AAA8C7-BFD0-4603-8832-EB0FB103E7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18171" r="6018" b="29927"/>
          <a:stretch/>
        </p:blipFill>
        <p:spPr>
          <a:xfrm>
            <a:off x="9812079" y="992130"/>
            <a:ext cx="5379369" cy="6964804"/>
          </a:xfrm>
          <a:prstGeom prst="rect">
            <a:avLst/>
          </a:prstGeom>
          <a:ln w="12700"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54049A-3964-44E8-A3B6-B9D3490F78F7}"/>
              </a:ext>
            </a:extLst>
          </p:cNvPr>
          <p:cNvSpPr txBox="1"/>
          <p:nvPr/>
        </p:nvSpPr>
        <p:spPr>
          <a:xfrm>
            <a:off x="13035529" y="2098029"/>
            <a:ext cx="286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26 Parking Stalls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32FC6B-A509-436A-A09F-E268C3F1F052}"/>
              </a:ext>
            </a:extLst>
          </p:cNvPr>
          <p:cNvCxnSpPr>
            <a:cxnSpLocks/>
          </p:cNvCxnSpPr>
          <p:nvPr/>
        </p:nvCxnSpPr>
        <p:spPr>
          <a:xfrm flipH="1" flipV="1">
            <a:off x="11763896" y="2289506"/>
            <a:ext cx="1285488" cy="8578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80D4A4B-56CD-4039-B7C2-9B247D9101D2}"/>
              </a:ext>
            </a:extLst>
          </p:cNvPr>
          <p:cNvSpPr txBox="1"/>
          <p:nvPr/>
        </p:nvSpPr>
        <p:spPr>
          <a:xfrm>
            <a:off x="12993292" y="6030944"/>
            <a:ext cx="286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33 Parking Stalls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406168-3078-48D5-AD54-F09DB953A844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11918004" y="6222421"/>
            <a:ext cx="1075288" cy="8578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7C67AB-3A7C-4609-928E-102F94043D5F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Project Adjacent Parking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2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CDE93-8AD3-4F23-998C-B33D9B33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544796" cy="10058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842F0-2BDF-483F-8A30-E22B921B9C31}"/>
              </a:ext>
            </a:extLst>
          </p:cNvPr>
          <p:cNvSpPr txBox="1"/>
          <p:nvPr/>
        </p:nvSpPr>
        <p:spPr>
          <a:xfrm>
            <a:off x="14401800" y="9494521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9AFA66-80BC-414A-97B9-324A78276400}"/>
              </a:ext>
            </a:extLst>
          </p:cNvPr>
          <p:cNvCxnSpPr>
            <a:cxnSpLocks/>
          </p:cNvCxnSpPr>
          <p:nvPr/>
        </p:nvCxnSpPr>
        <p:spPr>
          <a:xfrm>
            <a:off x="14264640" y="9464040"/>
            <a:ext cx="0" cy="457200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F3467C-1818-42B1-9419-C716FA3E48D4}"/>
              </a:ext>
            </a:extLst>
          </p:cNvPr>
          <p:cNvSpPr txBox="1"/>
          <p:nvPr/>
        </p:nvSpPr>
        <p:spPr>
          <a:xfrm>
            <a:off x="1457126" y="2277569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B/C-Wing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41BFB-1F8B-4B15-B133-8D2FBDD966BC}"/>
              </a:ext>
            </a:extLst>
          </p:cNvPr>
          <p:cNvSpPr txBox="1"/>
          <p:nvPr/>
        </p:nvSpPr>
        <p:spPr>
          <a:xfrm>
            <a:off x="1900713" y="7022373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A-Wing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76A0B-C5BC-4D30-AA5C-D350B09FB16E}"/>
              </a:ext>
            </a:extLst>
          </p:cNvPr>
          <p:cNvSpPr txBox="1"/>
          <p:nvPr/>
        </p:nvSpPr>
        <p:spPr>
          <a:xfrm>
            <a:off x="8652035" y="8997910"/>
            <a:ext cx="137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Office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C6607B-2D81-412F-80FA-67939AF93C62}"/>
              </a:ext>
            </a:extLst>
          </p:cNvPr>
          <p:cNvSpPr txBox="1"/>
          <p:nvPr/>
        </p:nvSpPr>
        <p:spPr>
          <a:xfrm>
            <a:off x="7919752" y="7233053"/>
            <a:ext cx="137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 / Drop Off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90E6E5-3ACC-4536-A08A-C53E1B735F7B}"/>
              </a:ext>
            </a:extLst>
          </p:cNvPr>
          <p:cNvSpPr txBox="1"/>
          <p:nvPr/>
        </p:nvSpPr>
        <p:spPr>
          <a:xfrm>
            <a:off x="8772090" y="5078467"/>
            <a:ext cx="137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Terrace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57A8C0-5126-4A09-95ED-520AD27ABBF2}"/>
              </a:ext>
            </a:extLst>
          </p:cNvPr>
          <p:cNvSpPr txBox="1"/>
          <p:nvPr/>
        </p:nvSpPr>
        <p:spPr>
          <a:xfrm>
            <a:off x="8114232" y="5593106"/>
            <a:ext cx="137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Courtyard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E8A571-8541-4BFC-86BA-7C16199E5C04}"/>
              </a:ext>
            </a:extLst>
          </p:cNvPr>
          <p:cNvSpPr txBox="1"/>
          <p:nvPr/>
        </p:nvSpPr>
        <p:spPr>
          <a:xfrm>
            <a:off x="9670269" y="4683084"/>
            <a:ext cx="137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Dining Terrace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94AF1-21B6-4D48-877A-6C064A883C20}"/>
              </a:ext>
            </a:extLst>
          </p:cNvPr>
          <p:cNvSpPr txBox="1"/>
          <p:nvPr/>
        </p:nvSpPr>
        <p:spPr>
          <a:xfrm>
            <a:off x="6849806" y="2646901"/>
            <a:ext cx="184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Terrace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DDDFFC-C32A-4E34-A7B6-A8F6FF966334}"/>
              </a:ext>
            </a:extLst>
          </p:cNvPr>
          <p:cNvSpPr txBox="1"/>
          <p:nvPr/>
        </p:nvSpPr>
        <p:spPr>
          <a:xfrm>
            <a:off x="4732362" y="3014489"/>
            <a:ext cx="137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Terrace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0F2C87-B419-493A-B59D-9772BC954636}"/>
              </a:ext>
            </a:extLst>
          </p:cNvPr>
          <p:cNvSpPr txBox="1"/>
          <p:nvPr/>
        </p:nvSpPr>
        <p:spPr>
          <a:xfrm>
            <a:off x="6022010" y="6309723"/>
            <a:ext cx="1472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Terrace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3 &amp;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554024-BDAB-488E-A502-76F94DE1FBAF}"/>
              </a:ext>
            </a:extLst>
          </p:cNvPr>
          <p:cNvSpPr txBox="1"/>
          <p:nvPr/>
        </p:nvSpPr>
        <p:spPr>
          <a:xfrm>
            <a:off x="10443964" y="5238092"/>
            <a:ext cx="137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Walk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6CFA8-74A9-45DD-B7EF-37958F797755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Landscape Opportunities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6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4C608-A22A-4CC4-8E45-C398303D6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5544798" cy="10058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842F0-2BDF-483F-8A30-E22B921B9C31}"/>
              </a:ext>
            </a:extLst>
          </p:cNvPr>
          <p:cNvSpPr txBox="1"/>
          <p:nvPr/>
        </p:nvSpPr>
        <p:spPr>
          <a:xfrm>
            <a:off x="14401800" y="9494521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9AFA66-80BC-414A-97B9-324A78276400}"/>
              </a:ext>
            </a:extLst>
          </p:cNvPr>
          <p:cNvCxnSpPr>
            <a:cxnSpLocks/>
          </p:cNvCxnSpPr>
          <p:nvPr/>
        </p:nvCxnSpPr>
        <p:spPr>
          <a:xfrm>
            <a:off x="14264640" y="9464040"/>
            <a:ext cx="0" cy="457200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98474-1A19-4026-858E-E0731683A947}"/>
              </a:ext>
            </a:extLst>
          </p:cNvPr>
          <p:cNvSpPr txBox="1"/>
          <p:nvPr/>
        </p:nvSpPr>
        <p:spPr>
          <a:xfrm>
            <a:off x="502920" y="381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Site Plan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C02EB-EBAD-4FA6-B5D9-82E00708A998}"/>
              </a:ext>
            </a:extLst>
          </p:cNvPr>
          <p:cNvGrpSpPr/>
          <p:nvPr/>
        </p:nvGrpSpPr>
        <p:grpSpPr>
          <a:xfrm>
            <a:off x="754669" y="2235032"/>
            <a:ext cx="11038644" cy="7018418"/>
            <a:chOff x="754669" y="2235032"/>
            <a:chExt cx="11038644" cy="70184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C80979-09FD-4751-A425-1B3B1A5B29C7}"/>
                </a:ext>
              </a:extLst>
            </p:cNvPr>
            <p:cNvSpPr txBox="1"/>
            <p:nvPr/>
          </p:nvSpPr>
          <p:spPr>
            <a:xfrm>
              <a:off x="6277970" y="2512031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B/C-Wing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D32B68-7727-4ED7-A84C-BBCD34B7213F}"/>
                </a:ext>
              </a:extLst>
            </p:cNvPr>
            <p:cNvSpPr txBox="1"/>
            <p:nvPr/>
          </p:nvSpPr>
          <p:spPr>
            <a:xfrm>
              <a:off x="6730621" y="5208728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A-Wing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5FACD9-FF50-46DF-91D1-0F1C0EE6F5CA}"/>
                </a:ext>
              </a:extLst>
            </p:cNvPr>
            <p:cNvSpPr txBox="1"/>
            <p:nvPr/>
          </p:nvSpPr>
          <p:spPr>
            <a:xfrm>
              <a:off x="9136414" y="3422552"/>
              <a:ext cx="14243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Behavioral Health Teaching Facility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77DB08-2DBF-448C-ADB2-DAE3F020B10D}"/>
                </a:ext>
              </a:extLst>
            </p:cNvPr>
            <p:cNvSpPr txBox="1"/>
            <p:nvPr/>
          </p:nvSpPr>
          <p:spPr>
            <a:xfrm>
              <a:off x="10423004" y="6745374"/>
              <a:ext cx="1370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Office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CCB137-4425-497A-BC38-8D0086254EA8}"/>
                </a:ext>
              </a:extLst>
            </p:cNvPr>
            <p:cNvSpPr txBox="1"/>
            <p:nvPr/>
          </p:nvSpPr>
          <p:spPr>
            <a:xfrm>
              <a:off x="1001985" y="8135631"/>
              <a:ext cx="1149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Parking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Garage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478E20-1DAC-48F9-A779-7F50826F0F74}"/>
                </a:ext>
              </a:extLst>
            </p:cNvPr>
            <p:cNvSpPr txBox="1"/>
            <p:nvPr/>
          </p:nvSpPr>
          <p:spPr>
            <a:xfrm>
              <a:off x="754669" y="2235032"/>
              <a:ext cx="13964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Progressive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Care Center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E27D78-205C-438B-B1F5-959E8C9C625E}"/>
                </a:ext>
              </a:extLst>
            </p:cNvPr>
            <p:cNvSpPr txBox="1"/>
            <p:nvPr/>
          </p:nvSpPr>
          <p:spPr>
            <a:xfrm>
              <a:off x="4951806" y="8607119"/>
              <a:ext cx="2135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Arts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7C5646-9EF5-48F2-A266-15E0DC96BFCB}"/>
                </a:ext>
              </a:extLst>
            </p:cNvPr>
            <p:cNvSpPr txBox="1"/>
            <p:nvPr/>
          </p:nvSpPr>
          <p:spPr>
            <a:xfrm>
              <a:off x="2433806" y="5208728"/>
              <a:ext cx="140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Childcare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E42A39-2285-4F44-AC6C-426A27CFF436}"/>
              </a:ext>
            </a:extLst>
          </p:cNvPr>
          <p:cNvSpPr txBox="1"/>
          <p:nvPr/>
        </p:nvSpPr>
        <p:spPr>
          <a:xfrm>
            <a:off x="11443322" y="1856434"/>
            <a:ext cx="190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Exceptional Trees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877853-5589-4315-8BF7-06874C11B5F5}"/>
              </a:ext>
            </a:extLst>
          </p:cNvPr>
          <p:cNvCxnSpPr>
            <a:cxnSpLocks/>
          </p:cNvCxnSpPr>
          <p:nvPr/>
        </p:nvCxnSpPr>
        <p:spPr>
          <a:xfrm flipH="1">
            <a:off x="10881817" y="2141916"/>
            <a:ext cx="561505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3EDD5-3933-43AF-82C1-E1D93232DA30}"/>
              </a:ext>
            </a:extLst>
          </p:cNvPr>
          <p:cNvSpPr/>
          <p:nvPr/>
        </p:nvSpPr>
        <p:spPr>
          <a:xfrm>
            <a:off x="1104624" y="1780685"/>
            <a:ext cx="129641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0" b="1" u="sng" dirty="0">
                <a:latin typeface="Calibri" panose="020F0502020204030204" pitchFamily="34" charset="0"/>
                <a:ea typeface="Calibri" panose="020F0502020204030204" pitchFamily="34" charset="0"/>
              </a:rPr>
              <a:t>Goals of Presentation</a:t>
            </a:r>
          </a:p>
          <a:p>
            <a:endParaRPr lang="en-US" sz="2640" dirty="0">
              <a:latin typeface="Calibri" panose="020F0502020204030204" pitchFamily="34" charset="0"/>
            </a:endParaRPr>
          </a:p>
          <a:p>
            <a:r>
              <a:rPr lang="en-US" sz="2640" dirty="0">
                <a:latin typeface="Calibri" panose="020F0502020204030204" pitchFamily="34" charset="0"/>
              </a:rPr>
              <a:t>Review design progress to date during the Project Definition Phase</a:t>
            </a:r>
          </a:p>
          <a:p>
            <a:r>
              <a:rPr lang="en-US" sz="2640" dirty="0">
                <a:latin typeface="Calibri" panose="020F0502020204030204" pitchFamily="34" charset="0"/>
              </a:rPr>
              <a:t>Building Massing and Organization</a:t>
            </a:r>
          </a:p>
          <a:p>
            <a:r>
              <a:rPr lang="en-US" sz="2640" dirty="0">
                <a:latin typeface="Calibri" panose="020F0502020204030204" pitchFamily="34" charset="0"/>
              </a:rPr>
              <a:t>Site and Landscape Design Approach</a:t>
            </a:r>
            <a:endParaRPr lang="en-US" sz="264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B7135C-346B-40DC-82B8-C49CBC8EB658}"/>
              </a:ext>
            </a:extLst>
          </p:cNvPr>
          <p:cNvSpPr/>
          <p:nvPr/>
        </p:nvSpPr>
        <p:spPr>
          <a:xfrm>
            <a:off x="1104624" y="3704114"/>
            <a:ext cx="129641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0" b="1" dirty="0">
                <a:latin typeface="Calibri" panose="020F0502020204030204" pitchFamily="34" charset="0"/>
                <a:ea typeface="Calibri" panose="020F0502020204030204" pitchFamily="34" charset="0"/>
              </a:rPr>
              <a:t>								</a:t>
            </a:r>
          </a:p>
          <a:p>
            <a:r>
              <a:rPr lang="en-US" sz="2640" b="1" u="sng" dirty="0">
                <a:latin typeface="Calibri" panose="020F0502020204030204" pitchFamily="34" charset="0"/>
              </a:rPr>
              <a:t>Project Definition</a:t>
            </a:r>
          </a:p>
          <a:p>
            <a:endParaRPr lang="en-US" sz="2640" b="1" dirty="0">
              <a:latin typeface="Calibri" panose="020F0502020204030204" pitchFamily="34" charset="0"/>
            </a:endParaRPr>
          </a:p>
          <a:p>
            <a:r>
              <a:rPr lang="en-US" sz="2640" dirty="0">
                <a:latin typeface="Calibri" panose="020F0502020204030204" pitchFamily="34" charset="0"/>
              </a:rPr>
              <a:t>Identify Target Program</a:t>
            </a:r>
          </a:p>
          <a:p>
            <a:r>
              <a:rPr lang="en-US" sz="2640" dirty="0">
                <a:latin typeface="Calibri" panose="020F0502020204030204" pitchFamily="34" charset="0"/>
              </a:rPr>
              <a:t>Identify Design Criteria for Project</a:t>
            </a:r>
          </a:p>
          <a:p>
            <a:r>
              <a:rPr lang="en-US" sz="2640" dirty="0">
                <a:latin typeface="Calibri" panose="020F0502020204030204" pitchFamily="34" charset="0"/>
              </a:rPr>
              <a:t>Identify Design Options</a:t>
            </a:r>
          </a:p>
          <a:p>
            <a:r>
              <a:rPr lang="en-US" sz="2640" dirty="0">
                <a:latin typeface="Calibri" panose="020F0502020204030204" pitchFamily="34" charset="0"/>
              </a:rPr>
              <a:t>Utilize “Choosing by Advantages” approach to identify appropriate Siting Strategies, Building Systems ( Structural and MEP), Connections, and Construction Logistics.</a:t>
            </a:r>
          </a:p>
          <a:p>
            <a:r>
              <a:rPr lang="en-US" sz="2640" dirty="0">
                <a:latin typeface="Calibri" panose="020F0502020204030204" pitchFamily="34" charset="0"/>
              </a:rPr>
              <a:t>Identify Sustainability Objectives</a:t>
            </a:r>
          </a:p>
          <a:p>
            <a:endParaRPr lang="en-US" sz="264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E0258A-9C22-4BE9-81DA-A9A15B676B54}"/>
              </a:ext>
            </a:extLst>
          </p:cNvPr>
          <p:cNvSpPr/>
          <p:nvPr/>
        </p:nvSpPr>
        <p:spPr>
          <a:xfrm>
            <a:off x="1104624" y="7662570"/>
            <a:ext cx="1296416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0" b="1" u="sng" dirty="0">
                <a:latin typeface="Calibri" panose="020F0502020204030204" pitchFamily="34" charset="0"/>
                <a:ea typeface="Calibri" panose="020F0502020204030204" pitchFamily="34" charset="0"/>
              </a:rPr>
              <a:t>Feedback</a:t>
            </a:r>
          </a:p>
          <a:p>
            <a:endParaRPr lang="en-US" sz="2640" b="1" u="sng" dirty="0">
              <a:latin typeface="Calibri" panose="020F0502020204030204" pitchFamily="34" charset="0"/>
            </a:endParaRPr>
          </a:p>
          <a:p>
            <a:r>
              <a:rPr lang="en-US" sz="2640" dirty="0">
                <a:latin typeface="Calibri" panose="020F0502020204030204" pitchFamily="34" charset="0"/>
              </a:rPr>
              <a:t>Overall Site Approach</a:t>
            </a:r>
          </a:p>
          <a:p>
            <a:r>
              <a:rPr lang="en-US" sz="2640" dirty="0">
                <a:latin typeface="Calibri" panose="020F0502020204030204" pitchFamily="34" charset="0"/>
              </a:rPr>
              <a:t>Building Organization and Massing</a:t>
            </a:r>
            <a:endParaRPr lang="en-US" sz="264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8D577-FB5C-41CF-8E4E-33062F11EF69}"/>
              </a:ext>
            </a:extLst>
          </p:cNvPr>
          <p:cNvSpPr/>
          <p:nvPr/>
        </p:nvSpPr>
        <p:spPr>
          <a:xfrm>
            <a:off x="80056" y="-428101"/>
            <a:ext cx="12964160" cy="2123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dirty="0">
                <a:latin typeface="Calibri"/>
                <a:cs typeface="Calibri"/>
              </a:rPr>
              <a:t>University of Washington Architectural Commission</a:t>
            </a:r>
          </a:p>
          <a:p>
            <a:r>
              <a:rPr lang="en-US" sz="2640" b="1" dirty="0">
                <a:latin typeface="Calibri"/>
                <a:cs typeface="Calibri"/>
              </a:rPr>
              <a:t>UW Behavioral Health Teaching Facility</a:t>
            </a:r>
          </a:p>
          <a:p>
            <a:r>
              <a:rPr lang="en-US" sz="2640" b="1" dirty="0">
                <a:latin typeface="Calibri"/>
                <a:cs typeface="Calibri"/>
              </a:rPr>
              <a:t>Project Definition Design Progress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B3AF9C-839A-4B75-A8B5-F0AAA6ED9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D1FC3-5D8D-464E-9725-3C93E3A45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/>
          <a:stretch/>
        </p:blipFill>
        <p:spPr>
          <a:xfrm>
            <a:off x="5087814" y="0"/>
            <a:ext cx="10456985" cy="10058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98474-1A19-4026-858E-E0731683A947}"/>
              </a:ext>
            </a:extLst>
          </p:cNvPr>
          <p:cNvSpPr txBox="1"/>
          <p:nvPr/>
        </p:nvSpPr>
        <p:spPr>
          <a:xfrm>
            <a:off x="502920" y="381000"/>
            <a:ext cx="851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Exceptional Trees and Tree Groves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5C1F45-E004-4456-9602-2454EBFE775B}"/>
              </a:ext>
            </a:extLst>
          </p:cNvPr>
          <p:cNvGrpSpPr/>
          <p:nvPr/>
        </p:nvGrpSpPr>
        <p:grpSpPr>
          <a:xfrm>
            <a:off x="742241" y="1958033"/>
            <a:ext cx="11051072" cy="7295417"/>
            <a:chOff x="742241" y="1958033"/>
            <a:chExt cx="11051072" cy="72954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EF3931-EE08-46B9-8B31-EC7C725B18F9}"/>
                </a:ext>
              </a:extLst>
            </p:cNvPr>
            <p:cNvSpPr txBox="1"/>
            <p:nvPr/>
          </p:nvSpPr>
          <p:spPr>
            <a:xfrm>
              <a:off x="6277970" y="2512031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B/C-Wing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EAC2F1-DF33-4F5C-A2F4-48D9D72DD2D2}"/>
                </a:ext>
              </a:extLst>
            </p:cNvPr>
            <p:cNvSpPr txBox="1"/>
            <p:nvPr/>
          </p:nvSpPr>
          <p:spPr>
            <a:xfrm>
              <a:off x="6730621" y="5208728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A-Wing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66CA08-83CE-4DD2-B493-CF5285D027B2}"/>
                </a:ext>
              </a:extLst>
            </p:cNvPr>
            <p:cNvSpPr txBox="1"/>
            <p:nvPr/>
          </p:nvSpPr>
          <p:spPr>
            <a:xfrm>
              <a:off x="9171276" y="4101753"/>
              <a:ext cx="1255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BHTF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38ECA2-DFDA-4190-9D96-D3CE8A37D5D2}"/>
                </a:ext>
              </a:extLst>
            </p:cNvPr>
            <p:cNvSpPr txBox="1"/>
            <p:nvPr/>
          </p:nvSpPr>
          <p:spPr>
            <a:xfrm>
              <a:off x="10423004" y="6745374"/>
              <a:ext cx="1370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Office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A6ADD-B911-4794-A917-6E843F1BB8A6}"/>
                </a:ext>
              </a:extLst>
            </p:cNvPr>
            <p:cNvSpPr txBox="1"/>
            <p:nvPr/>
          </p:nvSpPr>
          <p:spPr>
            <a:xfrm>
              <a:off x="1001985" y="8135631"/>
              <a:ext cx="1149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Parking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Garage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F5C17F-E30B-4137-BCF6-AB28AA64B403}"/>
                </a:ext>
              </a:extLst>
            </p:cNvPr>
            <p:cNvSpPr txBox="1"/>
            <p:nvPr/>
          </p:nvSpPr>
          <p:spPr>
            <a:xfrm>
              <a:off x="742241" y="1958033"/>
              <a:ext cx="13964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Progressive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Care Center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9289F8-22E7-46D4-94B7-D7C36F767FEB}"/>
                </a:ext>
              </a:extLst>
            </p:cNvPr>
            <p:cNvSpPr txBox="1"/>
            <p:nvPr/>
          </p:nvSpPr>
          <p:spPr>
            <a:xfrm>
              <a:off x="4951806" y="8607119"/>
              <a:ext cx="2135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Medical Arts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Building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B28DC9-383A-4D14-8D3B-4872F2BC6F82}"/>
                </a:ext>
              </a:extLst>
            </p:cNvPr>
            <p:cNvSpPr txBox="1"/>
            <p:nvPr/>
          </p:nvSpPr>
          <p:spPr>
            <a:xfrm>
              <a:off x="2433806" y="5208728"/>
              <a:ext cx="140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Childcare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DFDBEEE-C330-41FA-B1ED-A05922974761}"/>
              </a:ext>
            </a:extLst>
          </p:cNvPr>
          <p:cNvSpPr/>
          <p:nvPr/>
        </p:nvSpPr>
        <p:spPr>
          <a:xfrm>
            <a:off x="10002408" y="4217769"/>
            <a:ext cx="506632" cy="506632"/>
          </a:xfrm>
          <a:prstGeom prst="ellipse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9C25E6-6BD6-49E6-AA7E-25EA24168185}"/>
              </a:ext>
            </a:extLst>
          </p:cNvPr>
          <p:cNvSpPr/>
          <p:nvPr/>
        </p:nvSpPr>
        <p:spPr>
          <a:xfrm>
            <a:off x="9017047" y="3404637"/>
            <a:ext cx="506632" cy="506632"/>
          </a:xfrm>
          <a:prstGeom prst="ellipse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A015C4F-9BC6-4CF8-9D3C-A2B73CBED4FD}"/>
              </a:ext>
            </a:extLst>
          </p:cNvPr>
          <p:cNvSpPr/>
          <p:nvPr/>
        </p:nvSpPr>
        <p:spPr>
          <a:xfrm>
            <a:off x="6745562" y="6982095"/>
            <a:ext cx="923330" cy="923330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549099E-F6D5-41A5-8BE5-73E0F96BD679}"/>
              </a:ext>
            </a:extLst>
          </p:cNvPr>
          <p:cNvSpPr/>
          <p:nvPr/>
        </p:nvSpPr>
        <p:spPr>
          <a:xfrm>
            <a:off x="7087459" y="7030383"/>
            <a:ext cx="875042" cy="87504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A68A3DC-B5F3-4839-BD89-77D2409D4B37}"/>
              </a:ext>
            </a:extLst>
          </p:cNvPr>
          <p:cNvSpPr/>
          <p:nvPr/>
        </p:nvSpPr>
        <p:spPr>
          <a:xfrm>
            <a:off x="6296806" y="6477342"/>
            <a:ext cx="344232" cy="34423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659680F-65D5-404F-B95C-514C7A6FD25F}"/>
              </a:ext>
            </a:extLst>
          </p:cNvPr>
          <p:cNvSpPr/>
          <p:nvPr/>
        </p:nvSpPr>
        <p:spPr>
          <a:xfrm>
            <a:off x="6432340" y="7496588"/>
            <a:ext cx="344232" cy="34423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261E43-A4FB-4959-AC3D-923C963AF8DB}"/>
              </a:ext>
            </a:extLst>
          </p:cNvPr>
          <p:cNvSpPr/>
          <p:nvPr/>
        </p:nvSpPr>
        <p:spPr>
          <a:xfrm>
            <a:off x="7947791" y="7496588"/>
            <a:ext cx="344232" cy="34423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AE7B98-4879-48C3-9F35-7E3A27E769CC}"/>
              </a:ext>
            </a:extLst>
          </p:cNvPr>
          <p:cNvSpPr/>
          <p:nvPr/>
        </p:nvSpPr>
        <p:spPr>
          <a:xfrm>
            <a:off x="9030966" y="1455206"/>
            <a:ext cx="696074" cy="696074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DF5F31-2A11-4305-B363-1F96730BD9C2}"/>
              </a:ext>
            </a:extLst>
          </p:cNvPr>
          <p:cNvSpPr/>
          <p:nvPr/>
        </p:nvSpPr>
        <p:spPr>
          <a:xfrm>
            <a:off x="9418255" y="1646330"/>
            <a:ext cx="623405" cy="623405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5D908A8-9D70-45E6-9AF1-898E27EAF5C4}"/>
              </a:ext>
            </a:extLst>
          </p:cNvPr>
          <p:cNvSpPr/>
          <p:nvPr/>
        </p:nvSpPr>
        <p:spPr>
          <a:xfrm>
            <a:off x="9799073" y="1543187"/>
            <a:ext cx="623405" cy="623405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63DBE8-D9E5-4D98-A507-439938C889BB}"/>
              </a:ext>
            </a:extLst>
          </p:cNvPr>
          <p:cNvSpPr/>
          <p:nvPr/>
        </p:nvSpPr>
        <p:spPr>
          <a:xfrm>
            <a:off x="12020162" y="3071108"/>
            <a:ext cx="667058" cy="667058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C354883-071D-464B-8325-4EAA8418269F}"/>
              </a:ext>
            </a:extLst>
          </p:cNvPr>
          <p:cNvSpPr/>
          <p:nvPr/>
        </p:nvSpPr>
        <p:spPr>
          <a:xfrm>
            <a:off x="12731736" y="2219695"/>
            <a:ext cx="523711" cy="523711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0865721-19A3-4527-B735-55E562C3DEE0}"/>
              </a:ext>
            </a:extLst>
          </p:cNvPr>
          <p:cNvSpPr/>
          <p:nvPr/>
        </p:nvSpPr>
        <p:spPr>
          <a:xfrm>
            <a:off x="12360079" y="2857720"/>
            <a:ext cx="800233" cy="800233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2DF7D9-0F9B-4FF7-AF63-D28142F9E33B}"/>
              </a:ext>
            </a:extLst>
          </p:cNvPr>
          <p:cNvSpPr/>
          <p:nvPr/>
        </p:nvSpPr>
        <p:spPr>
          <a:xfrm>
            <a:off x="12625028" y="3445391"/>
            <a:ext cx="549292" cy="54929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D746AD4-C3C4-45A0-BE70-298B93BFA1E9}"/>
              </a:ext>
            </a:extLst>
          </p:cNvPr>
          <p:cNvSpPr/>
          <p:nvPr/>
        </p:nvSpPr>
        <p:spPr>
          <a:xfrm>
            <a:off x="12611020" y="3827107"/>
            <a:ext cx="549292" cy="54929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3EABC2F-3838-4AAF-97BF-60BFCC536DA6}"/>
              </a:ext>
            </a:extLst>
          </p:cNvPr>
          <p:cNvSpPr/>
          <p:nvPr/>
        </p:nvSpPr>
        <p:spPr>
          <a:xfrm>
            <a:off x="12650611" y="4101753"/>
            <a:ext cx="549292" cy="54929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0A8961-63C1-4405-8E40-F5481670C25D}"/>
              </a:ext>
            </a:extLst>
          </p:cNvPr>
          <p:cNvSpPr/>
          <p:nvPr/>
        </p:nvSpPr>
        <p:spPr>
          <a:xfrm>
            <a:off x="12663974" y="4348438"/>
            <a:ext cx="549292" cy="549292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7D2C71C-5A9D-4243-BCC1-670752A7F47C}"/>
              </a:ext>
            </a:extLst>
          </p:cNvPr>
          <p:cNvSpPr/>
          <p:nvPr/>
        </p:nvSpPr>
        <p:spPr>
          <a:xfrm>
            <a:off x="12650610" y="4573230"/>
            <a:ext cx="549292" cy="54929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307FE0-FDB0-4AC3-9B1B-53A025544E52}"/>
              </a:ext>
            </a:extLst>
          </p:cNvPr>
          <p:cNvSpPr/>
          <p:nvPr/>
        </p:nvSpPr>
        <p:spPr>
          <a:xfrm>
            <a:off x="12760195" y="4833221"/>
            <a:ext cx="549292" cy="549292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8A56AFA-4AAE-428C-8C4C-0DE069921F56}"/>
              </a:ext>
            </a:extLst>
          </p:cNvPr>
          <p:cNvSpPr/>
          <p:nvPr/>
        </p:nvSpPr>
        <p:spPr>
          <a:xfrm>
            <a:off x="10754908" y="2419756"/>
            <a:ext cx="667058" cy="667058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24FB33B-D33D-4632-ACAA-7C9EB404E019}"/>
              </a:ext>
            </a:extLst>
          </p:cNvPr>
          <p:cNvSpPr/>
          <p:nvPr/>
        </p:nvSpPr>
        <p:spPr>
          <a:xfrm>
            <a:off x="11223964" y="1854988"/>
            <a:ext cx="667058" cy="667058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04CF70-76AC-4FE5-B286-5E0C96387224}"/>
              </a:ext>
            </a:extLst>
          </p:cNvPr>
          <p:cNvSpPr/>
          <p:nvPr/>
        </p:nvSpPr>
        <p:spPr>
          <a:xfrm>
            <a:off x="9542374" y="6003714"/>
            <a:ext cx="369332" cy="369332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7840F98-673E-4A11-8321-E31ECC1D04DA}"/>
              </a:ext>
            </a:extLst>
          </p:cNvPr>
          <p:cNvSpPr/>
          <p:nvPr/>
        </p:nvSpPr>
        <p:spPr>
          <a:xfrm>
            <a:off x="10419176" y="1712058"/>
            <a:ext cx="923330" cy="923330"/>
          </a:xfrm>
          <a:prstGeom prst="ellipse">
            <a:avLst/>
          </a:prstGeom>
          <a:solidFill>
            <a:srgbClr val="438210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F14E500-57A8-4061-B00E-F293506C392B}"/>
              </a:ext>
            </a:extLst>
          </p:cNvPr>
          <p:cNvSpPr/>
          <p:nvPr/>
        </p:nvSpPr>
        <p:spPr>
          <a:xfrm>
            <a:off x="8647181" y="7030383"/>
            <a:ext cx="609958" cy="609958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226FA8B-E20E-4885-82AD-E03072CCA1AD}"/>
              </a:ext>
            </a:extLst>
          </p:cNvPr>
          <p:cNvSpPr/>
          <p:nvPr/>
        </p:nvSpPr>
        <p:spPr>
          <a:xfrm>
            <a:off x="8847930" y="7110231"/>
            <a:ext cx="609958" cy="609958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21CB84A-3456-4BC9-9D72-A2AEDC7F26D2}"/>
              </a:ext>
            </a:extLst>
          </p:cNvPr>
          <p:cNvSpPr/>
          <p:nvPr/>
        </p:nvSpPr>
        <p:spPr>
          <a:xfrm>
            <a:off x="9418255" y="6188380"/>
            <a:ext cx="369332" cy="369332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33C8036-EFC2-41F4-94DE-69CE3E294844}"/>
              </a:ext>
            </a:extLst>
          </p:cNvPr>
          <p:cNvSpPr/>
          <p:nvPr/>
        </p:nvSpPr>
        <p:spPr>
          <a:xfrm>
            <a:off x="8961657" y="6717496"/>
            <a:ext cx="490638" cy="490638"/>
          </a:xfrm>
          <a:prstGeom prst="ellipse">
            <a:avLst/>
          </a:prstGeom>
          <a:solidFill>
            <a:srgbClr val="7CA700">
              <a:alpha val="6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B70917-BF1B-4D1E-BF5A-4C8B848245F9}"/>
              </a:ext>
            </a:extLst>
          </p:cNvPr>
          <p:cNvSpPr txBox="1"/>
          <p:nvPr/>
        </p:nvSpPr>
        <p:spPr>
          <a:xfrm>
            <a:off x="13363106" y="2957935"/>
            <a:ext cx="190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Exceptional Trees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FB24AC-B523-4B9A-9643-8469ECE7380A}"/>
              </a:ext>
            </a:extLst>
          </p:cNvPr>
          <p:cNvCxnSpPr>
            <a:cxnSpLocks/>
          </p:cNvCxnSpPr>
          <p:nvPr/>
        </p:nvCxnSpPr>
        <p:spPr>
          <a:xfrm flipH="1">
            <a:off x="12868997" y="3218762"/>
            <a:ext cx="448502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F189A60-A029-4820-AD6A-40EE2DEDAB4F}"/>
              </a:ext>
            </a:extLst>
          </p:cNvPr>
          <p:cNvSpPr txBox="1"/>
          <p:nvPr/>
        </p:nvSpPr>
        <p:spPr>
          <a:xfrm>
            <a:off x="8692788" y="8606049"/>
            <a:ext cx="190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Existing Canopy Trees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F0928A-34F5-4D60-80C0-B770B1A6F77A}"/>
              </a:ext>
            </a:extLst>
          </p:cNvPr>
          <p:cNvCxnSpPr>
            <a:cxnSpLocks/>
          </p:cNvCxnSpPr>
          <p:nvPr/>
        </p:nvCxnSpPr>
        <p:spPr>
          <a:xfrm flipV="1">
            <a:off x="9053628" y="7471705"/>
            <a:ext cx="0" cy="1055756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9B7A679-79BF-486E-8873-590687B07894}"/>
              </a:ext>
            </a:extLst>
          </p:cNvPr>
          <p:cNvSpPr txBox="1"/>
          <p:nvPr/>
        </p:nvSpPr>
        <p:spPr>
          <a:xfrm>
            <a:off x="5237475" y="3512076"/>
            <a:ext cx="213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Existing Tree to be Transplanted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4BC20D1-7C1D-42AB-8E76-D364781591F2}"/>
              </a:ext>
            </a:extLst>
          </p:cNvPr>
          <p:cNvCxnSpPr>
            <a:cxnSpLocks/>
          </p:cNvCxnSpPr>
          <p:nvPr/>
        </p:nvCxnSpPr>
        <p:spPr>
          <a:xfrm>
            <a:off x="7350779" y="3707686"/>
            <a:ext cx="1821527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1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F152210C-C5ED-408D-9397-C58D2DCE0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>
          <a:xfrm>
            <a:off x="0" y="0"/>
            <a:ext cx="15544800" cy="9302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B215D9-C54A-44C0-A450-B80FA66D8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r="14145" b="25552"/>
          <a:stretch/>
        </p:blipFill>
        <p:spPr>
          <a:xfrm>
            <a:off x="5318760" y="1036320"/>
            <a:ext cx="4770120" cy="4627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98474-1A19-4026-858E-E0731683A947}"/>
              </a:ext>
            </a:extLst>
          </p:cNvPr>
          <p:cNvSpPr txBox="1"/>
          <p:nvPr/>
        </p:nvSpPr>
        <p:spPr>
          <a:xfrm>
            <a:off x="502919" y="381000"/>
            <a:ext cx="640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&amp; Exceptional Trees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DAB2E1-7B78-49E7-883E-C0354890E4F2}"/>
              </a:ext>
            </a:extLst>
          </p:cNvPr>
          <p:cNvSpPr/>
          <p:nvPr/>
        </p:nvSpPr>
        <p:spPr>
          <a:xfrm>
            <a:off x="7466314" y="3352284"/>
            <a:ext cx="306086" cy="306086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68EF92-A64F-46A8-A296-049BD7DAC4E5}"/>
              </a:ext>
            </a:extLst>
          </p:cNvPr>
          <p:cNvSpPr/>
          <p:nvPr/>
        </p:nvSpPr>
        <p:spPr>
          <a:xfrm>
            <a:off x="8053213" y="3584931"/>
            <a:ext cx="306086" cy="306086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2A04FA-96D6-426B-B2B8-8C77F57BD64A}"/>
              </a:ext>
            </a:extLst>
          </p:cNvPr>
          <p:cNvSpPr/>
          <p:nvPr/>
        </p:nvSpPr>
        <p:spPr>
          <a:xfrm>
            <a:off x="8101013" y="1443038"/>
            <a:ext cx="2586037" cy="628650"/>
          </a:xfrm>
          <a:custGeom>
            <a:avLst/>
            <a:gdLst>
              <a:gd name="connsiteX0" fmla="*/ 0 w 2586037"/>
              <a:gd name="connsiteY0" fmla="*/ 628650 h 628650"/>
              <a:gd name="connsiteX1" fmla="*/ 0 w 2586037"/>
              <a:gd name="connsiteY1" fmla="*/ 0 h 628650"/>
              <a:gd name="connsiteX2" fmla="*/ 2586037 w 2586037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6037" h="628650">
                <a:moveTo>
                  <a:pt x="0" y="628650"/>
                </a:moveTo>
                <a:lnTo>
                  <a:pt x="0" y="0"/>
                </a:lnTo>
                <a:lnTo>
                  <a:pt x="2586037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46373C-D8AB-49BF-BD0A-C99DE0B8AAC8}"/>
              </a:ext>
            </a:extLst>
          </p:cNvPr>
          <p:cNvSpPr/>
          <p:nvPr/>
        </p:nvSpPr>
        <p:spPr>
          <a:xfrm flipV="1">
            <a:off x="8602510" y="2423192"/>
            <a:ext cx="2082983" cy="3376514"/>
          </a:xfrm>
          <a:custGeom>
            <a:avLst/>
            <a:gdLst>
              <a:gd name="connsiteX0" fmla="*/ 0 w 2586037"/>
              <a:gd name="connsiteY0" fmla="*/ 628650 h 628650"/>
              <a:gd name="connsiteX1" fmla="*/ 0 w 2586037"/>
              <a:gd name="connsiteY1" fmla="*/ 0 h 628650"/>
              <a:gd name="connsiteX2" fmla="*/ 2586037 w 2586037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6037" h="628650">
                <a:moveTo>
                  <a:pt x="0" y="628650"/>
                </a:moveTo>
                <a:lnTo>
                  <a:pt x="0" y="0"/>
                </a:lnTo>
                <a:lnTo>
                  <a:pt x="2586037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BFE1D6-D022-4B85-89F1-0460CEFBCCFD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8206256" y="3891017"/>
            <a:ext cx="0" cy="2416947"/>
          </a:xfrm>
          <a:prstGeom prst="straightConnector1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164EC8-26CC-4B14-AC1C-61A7D137AEA8}"/>
              </a:ext>
            </a:extLst>
          </p:cNvPr>
          <p:cNvCxnSpPr>
            <a:cxnSpLocks/>
          </p:cNvCxnSpPr>
          <p:nvPr/>
        </p:nvCxnSpPr>
        <p:spPr>
          <a:xfrm flipH="1" flipV="1">
            <a:off x="4594493" y="3476751"/>
            <a:ext cx="3010576" cy="28614"/>
          </a:xfrm>
          <a:prstGeom prst="straightConnector1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21368C-7E4F-42C1-B110-3DA106062ADD}"/>
              </a:ext>
            </a:extLst>
          </p:cNvPr>
          <p:cNvSpPr txBox="1"/>
          <p:nvPr/>
        </p:nvSpPr>
        <p:spPr>
          <a:xfrm>
            <a:off x="5752649" y="2119405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B/C-Wing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B098AE-EA21-4A45-91A0-3F5DA45E5044}"/>
              </a:ext>
            </a:extLst>
          </p:cNvPr>
          <p:cNvSpPr txBox="1"/>
          <p:nvPr/>
        </p:nvSpPr>
        <p:spPr>
          <a:xfrm>
            <a:off x="5968882" y="4419850"/>
            <a:ext cx="125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A-Wing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AB8606-31B9-4357-8901-269D30C2FAA5}"/>
              </a:ext>
            </a:extLst>
          </p:cNvPr>
          <p:cNvSpPr txBox="1"/>
          <p:nvPr/>
        </p:nvSpPr>
        <p:spPr>
          <a:xfrm>
            <a:off x="8211349" y="5099490"/>
            <a:ext cx="137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1F293-8D4F-4F0D-A448-3EB251FC8926}"/>
              </a:ext>
            </a:extLst>
          </p:cNvPr>
          <p:cNvSpPr txBox="1"/>
          <p:nvPr/>
        </p:nvSpPr>
        <p:spPr>
          <a:xfrm>
            <a:off x="361555" y="8590384"/>
            <a:ext cx="640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 Umbrella Pine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(Potential Transplant)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D3A1A9-AC13-46BC-8CB0-FD5C56054883}"/>
              </a:ext>
            </a:extLst>
          </p:cNvPr>
          <p:cNvSpPr txBox="1"/>
          <p:nvPr/>
        </p:nvSpPr>
        <p:spPr>
          <a:xfrm>
            <a:off x="7576179" y="8591646"/>
            <a:ext cx="270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 Maple 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(Potential Transplant)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E8E1B4-E970-4E30-A6ED-67D8D4AE2DD4}"/>
              </a:ext>
            </a:extLst>
          </p:cNvPr>
          <p:cNvSpPr txBox="1"/>
          <p:nvPr/>
        </p:nvSpPr>
        <p:spPr>
          <a:xfrm>
            <a:off x="10370849" y="8610314"/>
            <a:ext cx="270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 Tree - Scarlet Oak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490C18-628F-4B01-A52D-FF2A7B8A2462}"/>
              </a:ext>
            </a:extLst>
          </p:cNvPr>
          <p:cNvSpPr txBox="1"/>
          <p:nvPr/>
        </p:nvSpPr>
        <p:spPr>
          <a:xfrm>
            <a:off x="10378019" y="4328016"/>
            <a:ext cx="270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 Trees - Western Red Cedar</a:t>
            </a:r>
          </a:p>
        </p:txBody>
      </p:sp>
    </p:spTree>
    <p:extLst>
      <p:ext uri="{BB962C8B-B14F-4D97-AF65-F5344CB8AC3E}">
        <p14:creationId xmlns:p14="http://schemas.microsoft.com/office/powerpoint/2010/main" val="26304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157983-C72F-478F-9804-3813B66D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182AE-8141-4874-98B9-F2AFF557CA8F}"/>
              </a:ext>
            </a:extLst>
          </p:cNvPr>
          <p:cNvSpPr txBox="1"/>
          <p:nvPr/>
        </p:nvSpPr>
        <p:spPr>
          <a:xfrm>
            <a:off x="14856159" y="9459575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DC487F-F418-4DE4-A3DD-DD75C057F279}"/>
              </a:ext>
            </a:extLst>
          </p:cNvPr>
          <p:cNvCxnSpPr>
            <a:cxnSpLocks/>
          </p:cNvCxnSpPr>
          <p:nvPr/>
        </p:nvCxnSpPr>
        <p:spPr>
          <a:xfrm flipH="1">
            <a:off x="14548513" y="9376012"/>
            <a:ext cx="283873" cy="545228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256AC8-5FB7-4B07-B4A0-ACFA96B011A0}"/>
              </a:ext>
            </a:extLst>
          </p:cNvPr>
          <p:cNvSpPr txBox="1"/>
          <p:nvPr/>
        </p:nvSpPr>
        <p:spPr>
          <a:xfrm>
            <a:off x="6646460" y="9006680"/>
            <a:ext cx="1255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46C32-584B-448A-B211-8875D249EF89}"/>
              </a:ext>
            </a:extLst>
          </p:cNvPr>
          <p:cNvSpPr txBox="1"/>
          <p:nvPr/>
        </p:nvSpPr>
        <p:spPr>
          <a:xfrm>
            <a:off x="8510800" y="1965853"/>
            <a:ext cx="1255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Interior Courtyard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A2282-2E3A-4C7B-BECD-6EBA21BC89CA}"/>
              </a:ext>
            </a:extLst>
          </p:cNvPr>
          <p:cNvSpPr txBox="1"/>
          <p:nvPr/>
        </p:nvSpPr>
        <p:spPr>
          <a:xfrm>
            <a:off x="6585047" y="5686639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Loop Road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56981-97DD-4CFF-9F00-D1FEEA84D841}"/>
              </a:ext>
            </a:extLst>
          </p:cNvPr>
          <p:cNvSpPr txBox="1"/>
          <p:nvPr/>
        </p:nvSpPr>
        <p:spPr>
          <a:xfrm>
            <a:off x="4533332" y="5838546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03688B-979C-4E21-851E-22338D81A369}"/>
              </a:ext>
            </a:extLst>
          </p:cNvPr>
          <p:cNvCxnSpPr>
            <a:cxnSpLocks/>
          </p:cNvCxnSpPr>
          <p:nvPr/>
        </p:nvCxnSpPr>
        <p:spPr>
          <a:xfrm flipH="1">
            <a:off x="3944203" y="6023212"/>
            <a:ext cx="560064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D75771-F1B0-45BE-8EB8-E5F537A2320B}"/>
              </a:ext>
            </a:extLst>
          </p:cNvPr>
          <p:cNvCxnSpPr>
            <a:cxnSpLocks/>
          </p:cNvCxnSpPr>
          <p:nvPr/>
        </p:nvCxnSpPr>
        <p:spPr>
          <a:xfrm>
            <a:off x="11343564" y="6043684"/>
            <a:ext cx="543636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8152EF-E352-4007-848D-70DA041847A8}"/>
              </a:ext>
            </a:extLst>
          </p:cNvPr>
          <p:cNvSpPr txBox="1"/>
          <p:nvPr/>
        </p:nvSpPr>
        <p:spPr>
          <a:xfrm>
            <a:off x="10209664" y="5865842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C37C4F2-906B-4228-9FAB-7E827DFC26DC}"/>
              </a:ext>
            </a:extLst>
          </p:cNvPr>
          <p:cNvSpPr/>
          <p:nvPr/>
        </p:nvSpPr>
        <p:spPr>
          <a:xfrm>
            <a:off x="3971499" y="3316406"/>
            <a:ext cx="8748214" cy="3889612"/>
          </a:xfrm>
          <a:custGeom>
            <a:avLst/>
            <a:gdLst>
              <a:gd name="connsiteX0" fmla="*/ 1528549 w 8748214"/>
              <a:gd name="connsiteY0" fmla="*/ 545910 h 3889612"/>
              <a:gd name="connsiteX1" fmla="*/ 1528549 w 8748214"/>
              <a:gd name="connsiteY1" fmla="*/ 0 h 3889612"/>
              <a:gd name="connsiteX2" fmla="*/ 6332561 w 8748214"/>
              <a:gd name="connsiteY2" fmla="*/ 0 h 3889612"/>
              <a:gd name="connsiteX3" fmla="*/ 6332561 w 8748214"/>
              <a:gd name="connsiteY3" fmla="*/ 491319 h 3889612"/>
              <a:gd name="connsiteX4" fmla="*/ 8748214 w 8748214"/>
              <a:gd name="connsiteY4" fmla="*/ 491319 h 3889612"/>
              <a:gd name="connsiteX5" fmla="*/ 8270543 w 8748214"/>
              <a:gd name="connsiteY5" fmla="*/ 1378424 h 3889612"/>
              <a:gd name="connsiteX6" fmla="*/ 7915701 w 8748214"/>
              <a:gd name="connsiteY6" fmla="*/ 3889612 h 3889612"/>
              <a:gd name="connsiteX7" fmla="*/ 0 w 8748214"/>
              <a:gd name="connsiteY7" fmla="*/ 3889612 h 388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214" h="3889612">
                <a:moveTo>
                  <a:pt x="1528549" y="545910"/>
                </a:moveTo>
                <a:lnTo>
                  <a:pt x="1528549" y="0"/>
                </a:lnTo>
                <a:lnTo>
                  <a:pt x="6332561" y="0"/>
                </a:lnTo>
                <a:lnTo>
                  <a:pt x="6332561" y="491319"/>
                </a:lnTo>
                <a:lnTo>
                  <a:pt x="8748214" y="491319"/>
                </a:lnTo>
                <a:lnTo>
                  <a:pt x="8270543" y="1378424"/>
                </a:lnTo>
                <a:lnTo>
                  <a:pt x="7915701" y="3889612"/>
                </a:lnTo>
                <a:lnTo>
                  <a:pt x="0" y="3889612"/>
                </a:lnTo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0B7C989-7024-4F4F-8BB1-B75B4AACCED2}"/>
              </a:ext>
            </a:extLst>
          </p:cNvPr>
          <p:cNvSpPr/>
          <p:nvPr/>
        </p:nvSpPr>
        <p:spPr>
          <a:xfrm>
            <a:off x="2593075" y="3903260"/>
            <a:ext cx="2893325" cy="3289110"/>
          </a:xfrm>
          <a:custGeom>
            <a:avLst/>
            <a:gdLst>
              <a:gd name="connsiteX0" fmla="*/ 2893325 w 2893325"/>
              <a:gd name="connsiteY0" fmla="*/ 0 h 3289110"/>
              <a:gd name="connsiteX1" fmla="*/ 1255594 w 2893325"/>
              <a:gd name="connsiteY1" fmla="*/ 0 h 3289110"/>
              <a:gd name="connsiteX2" fmla="*/ 1255594 w 2893325"/>
              <a:gd name="connsiteY2" fmla="*/ 286603 h 3289110"/>
              <a:gd name="connsiteX3" fmla="*/ 0 w 2893325"/>
              <a:gd name="connsiteY3" fmla="*/ 286603 h 3289110"/>
              <a:gd name="connsiteX4" fmla="*/ 0 w 2893325"/>
              <a:gd name="connsiteY4" fmla="*/ 1064525 h 3289110"/>
              <a:gd name="connsiteX5" fmla="*/ 136477 w 2893325"/>
              <a:gd name="connsiteY5" fmla="*/ 1310185 h 3289110"/>
              <a:gd name="connsiteX6" fmla="*/ 436728 w 2893325"/>
              <a:gd name="connsiteY6" fmla="*/ 1569492 h 3289110"/>
              <a:gd name="connsiteX7" fmla="*/ 682388 w 2893325"/>
              <a:gd name="connsiteY7" fmla="*/ 1624083 h 3289110"/>
              <a:gd name="connsiteX8" fmla="*/ 1119116 w 2893325"/>
              <a:gd name="connsiteY8" fmla="*/ 1555844 h 3289110"/>
              <a:gd name="connsiteX9" fmla="*/ 1351128 w 2893325"/>
              <a:gd name="connsiteY9" fmla="*/ 2702256 h 3289110"/>
              <a:gd name="connsiteX10" fmla="*/ 1091821 w 2893325"/>
              <a:gd name="connsiteY10" fmla="*/ 2811439 h 3289110"/>
              <a:gd name="connsiteX11" fmla="*/ 791570 w 2893325"/>
              <a:gd name="connsiteY11" fmla="*/ 3029803 h 3289110"/>
              <a:gd name="connsiteX12" fmla="*/ 723331 w 2893325"/>
              <a:gd name="connsiteY12" fmla="*/ 3179928 h 3289110"/>
              <a:gd name="connsiteX13" fmla="*/ 736979 w 2893325"/>
              <a:gd name="connsiteY13" fmla="*/ 3289110 h 3289110"/>
              <a:gd name="connsiteX14" fmla="*/ 1378424 w 2893325"/>
              <a:gd name="connsiteY14" fmla="*/ 3289110 h 32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3325" h="3289110">
                <a:moveTo>
                  <a:pt x="2893325" y="0"/>
                </a:moveTo>
                <a:lnTo>
                  <a:pt x="1255594" y="0"/>
                </a:lnTo>
                <a:lnTo>
                  <a:pt x="1255594" y="286603"/>
                </a:lnTo>
                <a:lnTo>
                  <a:pt x="0" y="286603"/>
                </a:lnTo>
                <a:lnTo>
                  <a:pt x="0" y="1064525"/>
                </a:lnTo>
                <a:lnTo>
                  <a:pt x="136477" y="1310185"/>
                </a:lnTo>
                <a:lnTo>
                  <a:pt x="436728" y="1569492"/>
                </a:lnTo>
                <a:lnTo>
                  <a:pt x="682388" y="1624083"/>
                </a:lnTo>
                <a:lnTo>
                  <a:pt x="1119116" y="1555844"/>
                </a:lnTo>
                <a:lnTo>
                  <a:pt x="1351128" y="2702256"/>
                </a:lnTo>
                <a:lnTo>
                  <a:pt x="1091821" y="2811439"/>
                </a:lnTo>
                <a:lnTo>
                  <a:pt x="791570" y="3029803"/>
                </a:lnTo>
                <a:lnTo>
                  <a:pt x="723331" y="3179928"/>
                </a:lnTo>
                <a:lnTo>
                  <a:pt x="736979" y="3289110"/>
                </a:lnTo>
                <a:lnTo>
                  <a:pt x="1378424" y="3289110"/>
                </a:lnTo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F90AE-D642-4D2C-8AB7-3CF84D4E22DB}"/>
              </a:ext>
            </a:extLst>
          </p:cNvPr>
          <p:cNvSpPr txBox="1"/>
          <p:nvPr/>
        </p:nvSpPr>
        <p:spPr>
          <a:xfrm>
            <a:off x="6585047" y="5029074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Planted Median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9A7909-D233-4CDD-8BC3-8663965167D4}"/>
              </a:ext>
            </a:extLst>
          </p:cNvPr>
          <p:cNvSpPr txBox="1"/>
          <p:nvPr/>
        </p:nvSpPr>
        <p:spPr>
          <a:xfrm>
            <a:off x="7001301" y="4397800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Arrival / Drop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41A303-F5B9-4157-BDB9-01E7ABB89159}"/>
              </a:ext>
            </a:extLst>
          </p:cNvPr>
          <p:cNvSpPr txBox="1"/>
          <p:nvPr/>
        </p:nvSpPr>
        <p:spPr>
          <a:xfrm>
            <a:off x="7772400" y="2946877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BEA1D4-42C0-4CAD-B4AC-74D7B1C510ED}"/>
              </a:ext>
            </a:extLst>
          </p:cNvPr>
          <p:cNvSpPr txBox="1"/>
          <p:nvPr/>
        </p:nvSpPr>
        <p:spPr>
          <a:xfrm>
            <a:off x="6585047" y="3387202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Bollards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2D800F-D35B-4FC7-8A04-E179DE321DDF}"/>
              </a:ext>
            </a:extLst>
          </p:cNvPr>
          <p:cNvCxnSpPr>
            <a:cxnSpLocks/>
          </p:cNvCxnSpPr>
          <p:nvPr/>
        </p:nvCxnSpPr>
        <p:spPr>
          <a:xfrm flipV="1">
            <a:off x="6959600" y="3691714"/>
            <a:ext cx="0" cy="27814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30BDF72-1012-49B5-8320-046C1A47789C}"/>
              </a:ext>
            </a:extLst>
          </p:cNvPr>
          <p:cNvSpPr txBox="1"/>
          <p:nvPr/>
        </p:nvSpPr>
        <p:spPr>
          <a:xfrm>
            <a:off x="5486400" y="4582564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26D326-E7FD-4D55-874C-8FE5465FD618}"/>
              </a:ext>
            </a:extLst>
          </p:cNvPr>
          <p:cNvSpPr txBox="1"/>
          <p:nvPr/>
        </p:nvSpPr>
        <p:spPr>
          <a:xfrm>
            <a:off x="6531462" y="6414126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Pedestrian Walk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B39813-DFB4-4986-953E-8058A53797E1}"/>
              </a:ext>
            </a:extLst>
          </p:cNvPr>
          <p:cNvSpPr txBox="1"/>
          <p:nvPr/>
        </p:nvSpPr>
        <p:spPr>
          <a:xfrm>
            <a:off x="8256682" y="6756733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7FEEAF-32BB-498D-B461-4BC72D7889CE}"/>
              </a:ext>
            </a:extLst>
          </p:cNvPr>
          <p:cNvSpPr txBox="1"/>
          <p:nvPr/>
        </p:nvSpPr>
        <p:spPr>
          <a:xfrm>
            <a:off x="11766645" y="3877650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687CB0-6732-4B5C-8168-AC8F3B86CBAD}"/>
              </a:ext>
            </a:extLst>
          </p:cNvPr>
          <p:cNvCxnSpPr>
            <a:cxnSpLocks/>
          </p:cNvCxnSpPr>
          <p:nvPr/>
        </p:nvCxnSpPr>
        <p:spPr>
          <a:xfrm flipV="1">
            <a:off x="12115800" y="4243022"/>
            <a:ext cx="0" cy="440730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3F82335-3658-414B-8654-AEA20E272167}"/>
              </a:ext>
            </a:extLst>
          </p:cNvPr>
          <p:cNvSpPr txBox="1"/>
          <p:nvPr/>
        </p:nvSpPr>
        <p:spPr>
          <a:xfrm>
            <a:off x="10662314" y="4243022"/>
            <a:ext cx="190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Ornamental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5E8C7E-FFFE-44D0-8D25-476595BD3A69}"/>
              </a:ext>
            </a:extLst>
          </p:cNvPr>
          <p:cNvSpPr txBox="1"/>
          <p:nvPr/>
        </p:nvSpPr>
        <p:spPr>
          <a:xfrm>
            <a:off x="10673561" y="4925556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Sloped Walk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97A6F2-3762-4C77-8E82-34F1EB752FD3}"/>
              </a:ext>
            </a:extLst>
          </p:cNvPr>
          <p:cNvSpPr txBox="1"/>
          <p:nvPr/>
        </p:nvSpPr>
        <p:spPr>
          <a:xfrm>
            <a:off x="2976350" y="4669389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Pedestrian Walk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B6A82F-6AEF-4892-91D3-DD1A932ACE26}"/>
              </a:ext>
            </a:extLst>
          </p:cNvPr>
          <p:cNvSpPr txBox="1"/>
          <p:nvPr/>
        </p:nvSpPr>
        <p:spPr>
          <a:xfrm>
            <a:off x="12271686" y="1976561"/>
            <a:ext cx="1255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Dining Terrace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D08F78-BFDB-4542-94F4-09219E9C19AF}"/>
              </a:ext>
            </a:extLst>
          </p:cNvPr>
          <p:cNvSpPr txBox="1"/>
          <p:nvPr/>
        </p:nvSpPr>
        <p:spPr>
          <a:xfrm>
            <a:off x="12784313" y="8257114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Parking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92F53C-C9CB-42A8-A9D4-0B2907745792}"/>
              </a:ext>
            </a:extLst>
          </p:cNvPr>
          <p:cNvCxnSpPr>
            <a:cxnSpLocks/>
          </p:cNvCxnSpPr>
          <p:nvPr/>
        </p:nvCxnSpPr>
        <p:spPr>
          <a:xfrm flipV="1">
            <a:off x="5800436" y="4924502"/>
            <a:ext cx="0" cy="27814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BA9F246-1764-42FB-8587-F97501E489BD}"/>
              </a:ext>
            </a:extLst>
          </p:cNvPr>
          <p:cNvCxnSpPr>
            <a:cxnSpLocks/>
          </p:cNvCxnSpPr>
          <p:nvPr/>
        </p:nvCxnSpPr>
        <p:spPr>
          <a:xfrm flipH="1">
            <a:off x="7392536" y="6921957"/>
            <a:ext cx="860450" cy="4053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4FC3ADF-B0C5-4FA7-9C81-B0774E2F38BE}"/>
              </a:ext>
            </a:extLst>
          </p:cNvPr>
          <p:cNvSpPr txBox="1"/>
          <p:nvPr/>
        </p:nvSpPr>
        <p:spPr>
          <a:xfrm>
            <a:off x="12271686" y="9529628"/>
            <a:ext cx="2114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Area: 15,200 sf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9912079-E8DF-4399-A386-09336B86BE22}"/>
              </a:ext>
            </a:extLst>
          </p:cNvPr>
          <p:cNvSpPr/>
          <p:nvPr/>
        </p:nvSpPr>
        <p:spPr>
          <a:xfrm>
            <a:off x="8510800" y="1354238"/>
            <a:ext cx="1061463" cy="1931193"/>
          </a:xfrm>
          <a:custGeom>
            <a:avLst/>
            <a:gdLst>
              <a:gd name="connsiteX0" fmla="*/ 0 w 1051560"/>
              <a:gd name="connsiteY0" fmla="*/ 1935480 h 1950720"/>
              <a:gd name="connsiteX1" fmla="*/ 0 w 1051560"/>
              <a:gd name="connsiteY1" fmla="*/ 0 h 1950720"/>
              <a:gd name="connsiteX2" fmla="*/ 1021080 w 1051560"/>
              <a:gd name="connsiteY2" fmla="*/ 30480 h 1950720"/>
              <a:gd name="connsiteX3" fmla="*/ 1021080 w 1051560"/>
              <a:gd name="connsiteY3" fmla="*/ 1950720 h 1950720"/>
              <a:gd name="connsiteX4" fmla="*/ 1051560 w 1051560"/>
              <a:gd name="connsiteY4" fmla="*/ 1905000 h 1950720"/>
              <a:gd name="connsiteX5" fmla="*/ 1051560 w 1051560"/>
              <a:gd name="connsiteY5" fmla="*/ 195072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1560" h="1950720">
                <a:moveTo>
                  <a:pt x="0" y="1935480"/>
                </a:moveTo>
                <a:lnTo>
                  <a:pt x="0" y="0"/>
                </a:lnTo>
                <a:lnTo>
                  <a:pt x="1021080" y="30480"/>
                </a:lnTo>
                <a:lnTo>
                  <a:pt x="1021080" y="1950720"/>
                </a:lnTo>
                <a:lnTo>
                  <a:pt x="1051560" y="1905000"/>
                </a:lnTo>
                <a:lnTo>
                  <a:pt x="1051560" y="1950720"/>
                </a:lnTo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889881-6F03-4C2D-90A9-A99C6FFD9DD5}"/>
              </a:ext>
            </a:extLst>
          </p:cNvPr>
          <p:cNvSpPr txBox="1"/>
          <p:nvPr/>
        </p:nvSpPr>
        <p:spPr>
          <a:xfrm>
            <a:off x="13239844" y="3399326"/>
            <a:ext cx="1255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Garden Walk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E0747B-B75D-4B18-BB33-2156D33A2C0E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Arrival / Drop-Off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80C6D-7012-41A9-BB87-6DE73F2AE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r="8893"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6B801-AF9B-4F29-885B-A404017B0A3F}"/>
              </a:ext>
            </a:extLst>
          </p:cNvPr>
          <p:cNvSpPr txBox="1"/>
          <p:nvPr/>
        </p:nvSpPr>
        <p:spPr>
          <a:xfrm>
            <a:off x="2825316" y="8778318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 / Drop Off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55966-D721-41C6-A4C1-2ACE65C76D97}"/>
              </a:ext>
            </a:extLst>
          </p:cNvPr>
          <p:cNvSpPr txBox="1"/>
          <p:nvPr/>
        </p:nvSpPr>
        <p:spPr>
          <a:xfrm>
            <a:off x="5866264" y="8609041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Planted 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671D4-9CCF-4F25-8318-B5972A2BD47D}"/>
              </a:ext>
            </a:extLst>
          </p:cNvPr>
          <p:cNvSpPr txBox="1"/>
          <p:nvPr/>
        </p:nvSpPr>
        <p:spPr>
          <a:xfrm>
            <a:off x="11393607" y="8270487"/>
            <a:ext cx="226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Re-Aligned 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15DDA-B647-4122-8926-AFA6F307228B}"/>
              </a:ext>
            </a:extLst>
          </p:cNvPr>
          <p:cNvSpPr txBox="1"/>
          <p:nvPr/>
        </p:nvSpPr>
        <p:spPr>
          <a:xfrm>
            <a:off x="5261213" y="4872251"/>
            <a:ext cx="15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Courtyard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CABB610-0DAF-4CE4-B636-E3D69F0C8357}"/>
              </a:ext>
            </a:extLst>
          </p:cNvPr>
          <p:cNvSpPr/>
          <p:nvPr/>
        </p:nvSpPr>
        <p:spPr>
          <a:xfrm>
            <a:off x="7975600" y="6126480"/>
            <a:ext cx="533400" cy="10160"/>
          </a:xfrm>
          <a:custGeom>
            <a:avLst/>
            <a:gdLst>
              <a:gd name="connsiteX0" fmla="*/ 0 w 533400"/>
              <a:gd name="connsiteY0" fmla="*/ 0 h 10160"/>
              <a:gd name="connsiteX1" fmla="*/ 0 w 533400"/>
              <a:gd name="connsiteY1" fmla="*/ 0 h 10160"/>
              <a:gd name="connsiteX2" fmla="*/ 66040 w 533400"/>
              <a:gd name="connsiteY2" fmla="*/ 10160 h 10160"/>
              <a:gd name="connsiteX3" fmla="*/ 533400 w 533400"/>
              <a:gd name="connsiteY3" fmla="*/ 10160 h 1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0160">
                <a:moveTo>
                  <a:pt x="0" y="0"/>
                </a:moveTo>
                <a:lnTo>
                  <a:pt x="0" y="0"/>
                </a:lnTo>
                <a:lnTo>
                  <a:pt x="66040" y="10160"/>
                </a:lnTo>
                <a:lnTo>
                  <a:pt x="533400" y="101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D87CB9-3AFC-4D30-B6CB-F5AD8351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t="37640" r="39239" b="34394"/>
          <a:stretch/>
        </p:blipFill>
        <p:spPr>
          <a:xfrm>
            <a:off x="13533120" y="291118"/>
            <a:ext cx="1983475" cy="231648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88DB33-5E45-4F7A-91B5-4208F9969B5B}"/>
              </a:ext>
            </a:extLst>
          </p:cNvPr>
          <p:cNvGrpSpPr/>
          <p:nvPr/>
        </p:nvGrpSpPr>
        <p:grpSpPr>
          <a:xfrm rot="5088786">
            <a:off x="14026598" y="1485984"/>
            <a:ext cx="996514" cy="1147096"/>
            <a:chOff x="13975080" y="1449359"/>
            <a:chExt cx="996514" cy="114709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AD8E43-56F5-4827-8695-C76D984D8FD9}"/>
                </a:ext>
              </a:extLst>
            </p:cNvPr>
            <p:cNvCxnSpPr/>
            <p:nvPr/>
          </p:nvCxnSpPr>
          <p:spPr>
            <a:xfrm flipH="1" flipV="1">
              <a:off x="13975080" y="2000535"/>
              <a:ext cx="996514" cy="595920"/>
            </a:xfrm>
            <a:prstGeom prst="line">
              <a:avLst/>
            </a:prstGeom>
            <a:ln w="6350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F3CDC5-2355-4944-B024-F91DF6636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06600" y="1449359"/>
              <a:ext cx="264994" cy="1147096"/>
            </a:xfrm>
            <a:prstGeom prst="line">
              <a:avLst/>
            </a:prstGeom>
            <a:ln w="6350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8324B6-5405-44FA-A106-481D2B7C1F5C}"/>
              </a:ext>
            </a:extLst>
          </p:cNvPr>
          <p:cNvSpPr txBox="1"/>
          <p:nvPr/>
        </p:nvSpPr>
        <p:spPr>
          <a:xfrm>
            <a:off x="10686471" y="4898182"/>
            <a:ext cx="226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Ornamental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65D5B-697A-4414-A974-5CFA210AB1DB}"/>
              </a:ext>
            </a:extLst>
          </p:cNvPr>
          <p:cNvSpPr txBox="1"/>
          <p:nvPr/>
        </p:nvSpPr>
        <p:spPr>
          <a:xfrm>
            <a:off x="13172614" y="5538470"/>
            <a:ext cx="270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Crosswalk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CC0AB-EB10-4C7E-B4AF-3D2BAAA38040}"/>
              </a:ext>
            </a:extLst>
          </p:cNvPr>
          <p:cNvSpPr txBox="1"/>
          <p:nvPr/>
        </p:nvSpPr>
        <p:spPr>
          <a:xfrm>
            <a:off x="5685431" y="3422892"/>
            <a:ext cx="226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Terrace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5E8A13-3843-45FB-9952-853F7D66338B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Arrival / Drop-Off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1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98F88-2C44-4173-A2A1-AA21125C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3782" r="1653" b="3782"/>
          <a:stretch/>
        </p:blipFill>
        <p:spPr>
          <a:xfrm>
            <a:off x="1" y="0"/>
            <a:ext cx="15544800" cy="10058400"/>
          </a:xfrm>
          <a:prstGeom prst="rect">
            <a:avLst/>
          </a:prstGeom>
          <a:noFill/>
          <a:ln w="50800">
            <a:noFill/>
            <a:prstDash val="sysDot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C2F9C-EF0B-4D65-B825-D19A7C3AF9A8}"/>
              </a:ext>
            </a:extLst>
          </p:cNvPr>
          <p:cNvSpPr txBox="1"/>
          <p:nvPr/>
        </p:nvSpPr>
        <p:spPr>
          <a:xfrm>
            <a:off x="14856159" y="9459575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D9EDC2-7FA8-419B-81A5-B27995D294BD}"/>
              </a:ext>
            </a:extLst>
          </p:cNvPr>
          <p:cNvCxnSpPr>
            <a:cxnSpLocks/>
          </p:cNvCxnSpPr>
          <p:nvPr/>
        </p:nvCxnSpPr>
        <p:spPr>
          <a:xfrm flipH="1">
            <a:off x="14548513" y="9376012"/>
            <a:ext cx="283873" cy="545228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D7A9579-8AB0-4C43-998A-E7C5878D50A1}"/>
              </a:ext>
            </a:extLst>
          </p:cNvPr>
          <p:cNvSpPr txBox="1"/>
          <p:nvPr/>
        </p:nvSpPr>
        <p:spPr>
          <a:xfrm>
            <a:off x="11157088" y="7166388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0E037-E445-4847-8F85-A9413F639704}"/>
              </a:ext>
            </a:extLst>
          </p:cNvPr>
          <p:cNvSpPr txBox="1"/>
          <p:nvPr/>
        </p:nvSpPr>
        <p:spPr>
          <a:xfrm>
            <a:off x="5692508" y="4541459"/>
            <a:ext cx="190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Dining Terrace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(2,250 sf)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BD3CF-16C5-4BC5-9E51-01B2D965200C}"/>
              </a:ext>
            </a:extLst>
          </p:cNvPr>
          <p:cNvSpPr txBox="1"/>
          <p:nvPr/>
        </p:nvSpPr>
        <p:spPr>
          <a:xfrm>
            <a:off x="3536047" y="6926124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Entry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5A730-D3BD-4CFA-A022-EFDB532DAB40}"/>
              </a:ext>
            </a:extLst>
          </p:cNvPr>
          <p:cNvSpPr txBox="1"/>
          <p:nvPr/>
        </p:nvSpPr>
        <p:spPr>
          <a:xfrm>
            <a:off x="11166012" y="3599083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3A3B54-8C27-445C-9066-47AD7A1C1C59}"/>
              </a:ext>
            </a:extLst>
          </p:cNvPr>
          <p:cNvSpPr txBox="1"/>
          <p:nvPr/>
        </p:nvSpPr>
        <p:spPr>
          <a:xfrm>
            <a:off x="4355368" y="4295238"/>
            <a:ext cx="1134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Interior Courtyard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341A2-E6C4-44FC-8C5F-9B05E2C63B4A}"/>
              </a:ext>
            </a:extLst>
          </p:cNvPr>
          <p:cNvSpPr txBox="1"/>
          <p:nvPr/>
        </p:nvSpPr>
        <p:spPr>
          <a:xfrm>
            <a:off x="12480424" y="3072126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Parking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CC8E5D-D975-4C92-8824-2588CDF5FAFE}"/>
              </a:ext>
            </a:extLst>
          </p:cNvPr>
          <p:cNvSpPr txBox="1"/>
          <p:nvPr/>
        </p:nvSpPr>
        <p:spPr>
          <a:xfrm>
            <a:off x="13203601" y="5808707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Exceptional Tree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02C0B-40BA-418C-8E76-B0FCE70B4DA2}"/>
              </a:ext>
            </a:extLst>
          </p:cNvPr>
          <p:cNvSpPr txBox="1"/>
          <p:nvPr/>
        </p:nvSpPr>
        <p:spPr>
          <a:xfrm>
            <a:off x="7509675" y="6602841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Seat Wall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3ABAA-088F-401E-9454-24AC6EFFA041}"/>
              </a:ext>
            </a:extLst>
          </p:cNvPr>
          <p:cNvSpPr txBox="1"/>
          <p:nvPr/>
        </p:nvSpPr>
        <p:spPr>
          <a:xfrm>
            <a:off x="10260433" y="5209671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Seating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48D7D-3E32-449E-BF46-CD0675252DFE}"/>
              </a:ext>
            </a:extLst>
          </p:cNvPr>
          <p:cNvSpPr txBox="1"/>
          <p:nvPr/>
        </p:nvSpPr>
        <p:spPr>
          <a:xfrm>
            <a:off x="10212944" y="7705997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Seating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4577E8-6CDE-4159-8BEA-955CE89A1763}"/>
              </a:ext>
            </a:extLst>
          </p:cNvPr>
          <p:cNvCxnSpPr>
            <a:cxnSpLocks/>
          </p:cNvCxnSpPr>
          <p:nvPr/>
        </p:nvCxnSpPr>
        <p:spPr>
          <a:xfrm>
            <a:off x="8317246" y="6882133"/>
            <a:ext cx="0" cy="327198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64A1E6-0030-4098-94F8-5FE4A0D7C757}"/>
              </a:ext>
            </a:extLst>
          </p:cNvPr>
          <p:cNvCxnSpPr>
            <a:cxnSpLocks/>
          </p:cNvCxnSpPr>
          <p:nvPr/>
        </p:nvCxnSpPr>
        <p:spPr>
          <a:xfrm flipH="1">
            <a:off x="9346698" y="7854173"/>
            <a:ext cx="866246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1A99A3-7E8E-4FA1-8334-B9EF3AEC7993}"/>
              </a:ext>
            </a:extLst>
          </p:cNvPr>
          <p:cNvCxnSpPr>
            <a:cxnSpLocks/>
          </p:cNvCxnSpPr>
          <p:nvPr/>
        </p:nvCxnSpPr>
        <p:spPr>
          <a:xfrm flipH="1">
            <a:off x="9417774" y="5357903"/>
            <a:ext cx="842659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151B94-7316-444C-8CD0-EF3E86DCB150}"/>
              </a:ext>
            </a:extLst>
          </p:cNvPr>
          <p:cNvCxnSpPr>
            <a:cxnSpLocks/>
          </p:cNvCxnSpPr>
          <p:nvPr/>
        </p:nvCxnSpPr>
        <p:spPr>
          <a:xfrm flipH="1">
            <a:off x="10708586" y="7335665"/>
            <a:ext cx="448502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494610-3F99-46FF-91C8-548B4B975668}"/>
              </a:ext>
            </a:extLst>
          </p:cNvPr>
          <p:cNvCxnSpPr>
            <a:cxnSpLocks/>
          </p:cNvCxnSpPr>
          <p:nvPr/>
        </p:nvCxnSpPr>
        <p:spPr>
          <a:xfrm flipH="1">
            <a:off x="10767564" y="3768360"/>
            <a:ext cx="398448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5A5F02-80D2-42BC-9483-90C0CD38F21D}"/>
              </a:ext>
            </a:extLst>
          </p:cNvPr>
          <p:cNvCxnSpPr>
            <a:cxnSpLocks/>
          </p:cNvCxnSpPr>
          <p:nvPr/>
        </p:nvCxnSpPr>
        <p:spPr>
          <a:xfrm>
            <a:off x="4922520" y="4880013"/>
            <a:ext cx="0" cy="160670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781BEFF-614F-4903-AC61-693376808D85}"/>
              </a:ext>
            </a:extLst>
          </p:cNvPr>
          <p:cNvSpPr/>
          <p:nvPr/>
        </p:nvSpPr>
        <p:spPr>
          <a:xfrm>
            <a:off x="6728770" y="840441"/>
            <a:ext cx="4151212" cy="8459107"/>
          </a:xfrm>
          <a:custGeom>
            <a:avLst/>
            <a:gdLst>
              <a:gd name="connsiteX0" fmla="*/ 84147 w 3668819"/>
              <a:gd name="connsiteY0" fmla="*/ 3736137 h 4908589"/>
              <a:gd name="connsiteX1" fmla="*/ 802203 w 3668819"/>
              <a:gd name="connsiteY1" fmla="*/ 3736137 h 4908589"/>
              <a:gd name="connsiteX2" fmla="*/ 2008314 w 3668819"/>
              <a:gd name="connsiteY2" fmla="*/ 1172452 h 4908589"/>
              <a:gd name="connsiteX3" fmla="*/ 2008314 w 3668819"/>
              <a:gd name="connsiteY3" fmla="*/ 123416 h 4908589"/>
              <a:gd name="connsiteX4" fmla="*/ 2423440 w 3668819"/>
              <a:gd name="connsiteY4" fmla="*/ 123416 h 4908589"/>
              <a:gd name="connsiteX5" fmla="*/ 2423440 w 3668819"/>
              <a:gd name="connsiteY5" fmla="*/ 0 h 4908589"/>
              <a:gd name="connsiteX6" fmla="*/ 3668819 w 3668819"/>
              <a:gd name="connsiteY6" fmla="*/ 0 h 4908589"/>
              <a:gd name="connsiteX7" fmla="*/ 3573452 w 3668819"/>
              <a:gd name="connsiteY7" fmla="*/ 347809 h 4908589"/>
              <a:gd name="connsiteX8" fmla="*/ 3517354 w 3668819"/>
              <a:gd name="connsiteY8" fmla="*/ 650739 h 4908589"/>
              <a:gd name="connsiteX9" fmla="*/ 3455646 w 3668819"/>
              <a:gd name="connsiteY9" fmla="*/ 1082694 h 4908589"/>
              <a:gd name="connsiteX10" fmla="*/ 3416377 w 3668819"/>
              <a:gd name="connsiteY10" fmla="*/ 1632456 h 4908589"/>
              <a:gd name="connsiteX11" fmla="*/ 3427597 w 3668819"/>
              <a:gd name="connsiteY11" fmla="*/ 3309791 h 4908589"/>
              <a:gd name="connsiteX12" fmla="*/ 3416377 w 3668819"/>
              <a:gd name="connsiteY12" fmla="*/ 3506135 h 4908589"/>
              <a:gd name="connsiteX13" fmla="*/ 3371499 w 3668819"/>
              <a:gd name="connsiteY13" fmla="*/ 3696869 h 4908589"/>
              <a:gd name="connsiteX14" fmla="*/ 3287352 w 3668819"/>
              <a:gd name="connsiteY14" fmla="*/ 3910042 h 4908589"/>
              <a:gd name="connsiteX15" fmla="*/ 3180765 w 3668819"/>
              <a:gd name="connsiteY15" fmla="*/ 4117605 h 4908589"/>
              <a:gd name="connsiteX16" fmla="*/ 3074179 w 3668819"/>
              <a:gd name="connsiteY16" fmla="*/ 4263460 h 4908589"/>
              <a:gd name="connsiteX17" fmla="*/ 2961982 w 3668819"/>
              <a:gd name="connsiteY17" fmla="*/ 4420535 h 4908589"/>
              <a:gd name="connsiteX18" fmla="*/ 2743200 w 3668819"/>
              <a:gd name="connsiteY18" fmla="*/ 4583220 h 4908589"/>
              <a:gd name="connsiteX19" fmla="*/ 2602954 w 3668819"/>
              <a:gd name="connsiteY19" fmla="*/ 4678586 h 4908589"/>
              <a:gd name="connsiteX20" fmla="*/ 2367342 w 3668819"/>
              <a:gd name="connsiteY20" fmla="*/ 4785173 h 4908589"/>
              <a:gd name="connsiteX21" fmla="*/ 2109290 w 3668819"/>
              <a:gd name="connsiteY21" fmla="*/ 4886150 h 4908589"/>
              <a:gd name="connsiteX22" fmla="*/ 1912947 w 3668819"/>
              <a:gd name="connsiteY22" fmla="*/ 4886150 h 4908589"/>
              <a:gd name="connsiteX23" fmla="*/ 1654895 w 3668819"/>
              <a:gd name="connsiteY23" fmla="*/ 4908589 h 4908589"/>
              <a:gd name="connsiteX24" fmla="*/ 583420 w 3668819"/>
              <a:gd name="connsiteY24" fmla="*/ 4723465 h 4908589"/>
              <a:gd name="connsiteX25" fmla="*/ 437565 w 3668819"/>
              <a:gd name="connsiteY25" fmla="*/ 4678586 h 4908589"/>
              <a:gd name="connsiteX26" fmla="*/ 353418 w 3668819"/>
              <a:gd name="connsiteY26" fmla="*/ 4594439 h 4908589"/>
              <a:gd name="connsiteX27" fmla="*/ 263661 w 3668819"/>
              <a:gd name="connsiteY27" fmla="*/ 4392486 h 4908589"/>
              <a:gd name="connsiteX28" fmla="*/ 0 w 3668819"/>
              <a:gd name="connsiteY28" fmla="*/ 3954920 h 4908589"/>
              <a:gd name="connsiteX29" fmla="*/ 84147 w 3668819"/>
              <a:gd name="connsiteY29" fmla="*/ 3736137 h 4908589"/>
              <a:gd name="connsiteX0" fmla="*/ 84147 w 3668819"/>
              <a:gd name="connsiteY0" fmla="*/ 5336337 h 6508789"/>
              <a:gd name="connsiteX1" fmla="*/ 802203 w 3668819"/>
              <a:gd name="connsiteY1" fmla="*/ 5336337 h 6508789"/>
              <a:gd name="connsiteX2" fmla="*/ 2008314 w 3668819"/>
              <a:gd name="connsiteY2" fmla="*/ 2772652 h 6508789"/>
              <a:gd name="connsiteX3" fmla="*/ 2008314 w 3668819"/>
              <a:gd name="connsiteY3" fmla="*/ 1723616 h 6508789"/>
              <a:gd name="connsiteX4" fmla="*/ 2423440 w 3668819"/>
              <a:gd name="connsiteY4" fmla="*/ 1723616 h 6508789"/>
              <a:gd name="connsiteX5" fmla="*/ 2423440 w 3668819"/>
              <a:gd name="connsiteY5" fmla="*/ 0 h 6508789"/>
              <a:gd name="connsiteX6" fmla="*/ 3668819 w 3668819"/>
              <a:gd name="connsiteY6" fmla="*/ 1600200 h 6508789"/>
              <a:gd name="connsiteX7" fmla="*/ 3573452 w 3668819"/>
              <a:gd name="connsiteY7" fmla="*/ 1948009 h 6508789"/>
              <a:gd name="connsiteX8" fmla="*/ 3517354 w 3668819"/>
              <a:gd name="connsiteY8" fmla="*/ 2250939 h 6508789"/>
              <a:gd name="connsiteX9" fmla="*/ 3455646 w 3668819"/>
              <a:gd name="connsiteY9" fmla="*/ 2682894 h 6508789"/>
              <a:gd name="connsiteX10" fmla="*/ 3416377 w 3668819"/>
              <a:gd name="connsiteY10" fmla="*/ 3232656 h 6508789"/>
              <a:gd name="connsiteX11" fmla="*/ 3427597 w 3668819"/>
              <a:gd name="connsiteY11" fmla="*/ 4909991 h 6508789"/>
              <a:gd name="connsiteX12" fmla="*/ 3416377 w 3668819"/>
              <a:gd name="connsiteY12" fmla="*/ 5106335 h 6508789"/>
              <a:gd name="connsiteX13" fmla="*/ 3371499 w 3668819"/>
              <a:gd name="connsiteY13" fmla="*/ 5297069 h 6508789"/>
              <a:gd name="connsiteX14" fmla="*/ 3287352 w 3668819"/>
              <a:gd name="connsiteY14" fmla="*/ 5510242 h 6508789"/>
              <a:gd name="connsiteX15" fmla="*/ 3180765 w 3668819"/>
              <a:gd name="connsiteY15" fmla="*/ 5717805 h 6508789"/>
              <a:gd name="connsiteX16" fmla="*/ 3074179 w 3668819"/>
              <a:gd name="connsiteY16" fmla="*/ 5863660 h 6508789"/>
              <a:gd name="connsiteX17" fmla="*/ 2961982 w 3668819"/>
              <a:gd name="connsiteY17" fmla="*/ 6020735 h 6508789"/>
              <a:gd name="connsiteX18" fmla="*/ 2743200 w 3668819"/>
              <a:gd name="connsiteY18" fmla="*/ 6183420 h 6508789"/>
              <a:gd name="connsiteX19" fmla="*/ 2602954 w 3668819"/>
              <a:gd name="connsiteY19" fmla="*/ 6278786 h 6508789"/>
              <a:gd name="connsiteX20" fmla="*/ 2367342 w 3668819"/>
              <a:gd name="connsiteY20" fmla="*/ 6385373 h 6508789"/>
              <a:gd name="connsiteX21" fmla="*/ 2109290 w 3668819"/>
              <a:gd name="connsiteY21" fmla="*/ 6486350 h 6508789"/>
              <a:gd name="connsiteX22" fmla="*/ 1912947 w 3668819"/>
              <a:gd name="connsiteY22" fmla="*/ 6486350 h 6508789"/>
              <a:gd name="connsiteX23" fmla="*/ 1654895 w 3668819"/>
              <a:gd name="connsiteY23" fmla="*/ 6508789 h 6508789"/>
              <a:gd name="connsiteX24" fmla="*/ 583420 w 3668819"/>
              <a:gd name="connsiteY24" fmla="*/ 6323665 h 6508789"/>
              <a:gd name="connsiteX25" fmla="*/ 437565 w 3668819"/>
              <a:gd name="connsiteY25" fmla="*/ 6278786 h 6508789"/>
              <a:gd name="connsiteX26" fmla="*/ 353418 w 3668819"/>
              <a:gd name="connsiteY26" fmla="*/ 6194639 h 6508789"/>
              <a:gd name="connsiteX27" fmla="*/ 263661 w 3668819"/>
              <a:gd name="connsiteY27" fmla="*/ 5992686 h 6508789"/>
              <a:gd name="connsiteX28" fmla="*/ 0 w 3668819"/>
              <a:gd name="connsiteY28" fmla="*/ 5555120 h 6508789"/>
              <a:gd name="connsiteX29" fmla="*/ 84147 w 3668819"/>
              <a:gd name="connsiteY29" fmla="*/ 5336337 h 6508789"/>
              <a:gd name="connsiteX0" fmla="*/ 84147 w 4004099"/>
              <a:gd name="connsiteY0" fmla="*/ 5351577 h 6524029"/>
              <a:gd name="connsiteX1" fmla="*/ 802203 w 4004099"/>
              <a:gd name="connsiteY1" fmla="*/ 5351577 h 6524029"/>
              <a:gd name="connsiteX2" fmla="*/ 2008314 w 4004099"/>
              <a:gd name="connsiteY2" fmla="*/ 2787892 h 6524029"/>
              <a:gd name="connsiteX3" fmla="*/ 2008314 w 4004099"/>
              <a:gd name="connsiteY3" fmla="*/ 1738856 h 6524029"/>
              <a:gd name="connsiteX4" fmla="*/ 2423440 w 4004099"/>
              <a:gd name="connsiteY4" fmla="*/ 1738856 h 6524029"/>
              <a:gd name="connsiteX5" fmla="*/ 2423440 w 4004099"/>
              <a:gd name="connsiteY5" fmla="*/ 15240 h 6524029"/>
              <a:gd name="connsiteX6" fmla="*/ 4004099 w 4004099"/>
              <a:gd name="connsiteY6" fmla="*/ 0 h 6524029"/>
              <a:gd name="connsiteX7" fmla="*/ 3573452 w 4004099"/>
              <a:gd name="connsiteY7" fmla="*/ 1963249 h 6524029"/>
              <a:gd name="connsiteX8" fmla="*/ 3517354 w 4004099"/>
              <a:gd name="connsiteY8" fmla="*/ 2266179 h 6524029"/>
              <a:gd name="connsiteX9" fmla="*/ 3455646 w 4004099"/>
              <a:gd name="connsiteY9" fmla="*/ 2698134 h 6524029"/>
              <a:gd name="connsiteX10" fmla="*/ 3416377 w 4004099"/>
              <a:gd name="connsiteY10" fmla="*/ 3247896 h 6524029"/>
              <a:gd name="connsiteX11" fmla="*/ 3427597 w 4004099"/>
              <a:gd name="connsiteY11" fmla="*/ 4925231 h 6524029"/>
              <a:gd name="connsiteX12" fmla="*/ 3416377 w 4004099"/>
              <a:gd name="connsiteY12" fmla="*/ 5121575 h 6524029"/>
              <a:gd name="connsiteX13" fmla="*/ 3371499 w 4004099"/>
              <a:gd name="connsiteY13" fmla="*/ 5312309 h 6524029"/>
              <a:gd name="connsiteX14" fmla="*/ 3287352 w 4004099"/>
              <a:gd name="connsiteY14" fmla="*/ 5525482 h 6524029"/>
              <a:gd name="connsiteX15" fmla="*/ 3180765 w 4004099"/>
              <a:gd name="connsiteY15" fmla="*/ 5733045 h 6524029"/>
              <a:gd name="connsiteX16" fmla="*/ 3074179 w 4004099"/>
              <a:gd name="connsiteY16" fmla="*/ 5878900 h 6524029"/>
              <a:gd name="connsiteX17" fmla="*/ 2961982 w 4004099"/>
              <a:gd name="connsiteY17" fmla="*/ 6035975 h 6524029"/>
              <a:gd name="connsiteX18" fmla="*/ 2743200 w 4004099"/>
              <a:gd name="connsiteY18" fmla="*/ 6198660 h 6524029"/>
              <a:gd name="connsiteX19" fmla="*/ 2602954 w 4004099"/>
              <a:gd name="connsiteY19" fmla="*/ 6294026 h 6524029"/>
              <a:gd name="connsiteX20" fmla="*/ 2367342 w 4004099"/>
              <a:gd name="connsiteY20" fmla="*/ 6400613 h 6524029"/>
              <a:gd name="connsiteX21" fmla="*/ 2109290 w 4004099"/>
              <a:gd name="connsiteY21" fmla="*/ 6501590 h 6524029"/>
              <a:gd name="connsiteX22" fmla="*/ 1912947 w 4004099"/>
              <a:gd name="connsiteY22" fmla="*/ 6501590 h 6524029"/>
              <a:gd name="connsiteX23" fmla="*/ 1654895 w 4004099"/>
              <a:gd name="connsiteY23" fmla="*/ 6524029 h 6524029"/>
              <a:gd name="connsiteX24" fmla="*/ 583420 w 4004099"/>
              <a:gd name="connsiteY24" fmla="*/ 6338905 h 6524029"/>
              <a:gd name="connsiteX25" fmla="*/ 437565 w 4004099"/>
              <a:gd name="connsiteY25" fmla="*/ 6294026 h 6524029"/>
              <a:gd name="connsiteX26" fmla="*/ 353418 w 4004099"/>
              <a:gd name="connsiteY26" fmla="*/ 6209879 h 6524029"/>
              <a:gd name="connsiteX27" fmla="*/ 263661 w 4004099"/>
              <a:gd name="connsiteY27" fmla="*/ 6007926 h 6524029"/>
              <a:gd name="connsiteX28" fmla="*/ 0 w 4004099"/>
              <a:gd name="connsiteY28" fmla="*/ 5570360 h 6524029"/>
              <a:gd name="connsiteX29" fmla="*/ 84147 w 4004099"/>
              <a:gd name="connsiteY29" fmla="*/ 5351577 h 6524029"/>
              <a:gd name="connsiteX0" fmla="*/ 0 w 3919952"/>
              <a:gd name="connsiteY0" fmla="*/ 5351577 h 6524029"/>
              <a:gd name="connsiteX1" fmla="*/ 718056 w 3919952"/>
              <a:gd name="connsiteY1" fmla="*/ 5351577 h 6524029"/>
              <a:gd name="connsiteX2" fmla="*/ 1924167 w 3919952"/>
              <a:gd name="connsiteY2" fmla="*/ 2787892 h 6524029"/>
              <a:gd name="connsiteX3" fmla="*/ 1924167 w 3919952"/>
              <a:gd name="connsiteY3" fmla="*/ 1738856 h 6524029"/>
              <a:gd name="connsiteX4" fmla="*/ 2339293 w 3919952"/>
              <a:gd name="connsiteY4" fmla="*/ 1738856 h 6524029"/>
              <a:gd name="connsiteX5" fmla="*/ 2339293 w 3919952"/>
              <a:gd name="connsiteY5" fmla="*/ 15240 h 6524029"/>
              <a:gd name="connsiteX6" fmla="*/ 3919952 w 3919952"/>
              <a:gd name="connsiteY6" fmla="*/ 0 h 6524029"/>
              <a:gd name="connsiteX7" fmla="*/ 3489305 w 3919952"/>
              <a:gd name="connsiteY7" fmla="*/ 1963249 h 6524029"/>
              <a:gd name="connsiteX8" fmla="*/ 3433207 w 3919952"/>
              <a:gd name="connsiteY8" fmla="*/ 2266179 h 6524029"/>
              <a:gd name="connsiteX9" fmla="*/ 3371499 w 3919952"/>
              <a:gd name="connsiteY9" fmla="*/ 2698134 h 6524029"/>
              <a:gd name="connsiteX10" fmla="*/ 3332230 w 3919952"/>
              <a:gd name="connsiteY10" fmla="*/ 3247896 h 6524029"/>
              <a:gd name="connsiteX11" fmla="*/ 3343450 w 3919952"/>
              <a:gd name="connsiteY11" fmla="*/ 4925231 h 6524029"/>
              <a:gd name="connsiteX12" fmla="*/ 3332230 w 3919952"/>
              <a:gd name="connsiteY12" fmla="*/ 5121575 h 6524029"/>
              <a:gd name="connsiteX13" fmla="*/ 3287352 w 3919952"/>
              <a:gd name="connsiteY13" fmla="*/ 5312309 h 6524029"/>
              <a:gd name="connsiteX14" fmla="*/ 3203205 w 3919952"/>
              <a:gd name="connsiteY14" fmla="*/ 5525482 h 6524029"/>
              <a:gd name="connsiteX15" fmla="*/ 3096618 w 3919952"/>
              <a:gd name="connsiteY15" fmla="*/ 5733045 h 6524029"/>
              <a:gd name="connsiteX16" fmla="*/ 2990032 w 3919952"/>
              <a:gd name="connsiteY16" fmla="*/ 5878900 h 6524029"/>
              <a:gd name="connsiteX17" fmla="*/ 2877835 w 3919952"/>
              <a:gd name="connsiteY17" fmla="*/ 6035975 h 6524029"/>
              <a:gd name="connsiteX18" fmla="*/ 2659053 w 3919952"/>
              <a:gd name="connsiteY18" fmla="*/ 6198660 h 6524029"/>
              <a:gd name="connsiteX19" fmla="*/ 2518807 w 3919952"/>
              <a:gd name="connsiteY19" fmla="*/ 6294026 h 6524029"/>
              <a:gd name="connsiteX20" fmla="*/ 2283195 w 3919952"/>
              <a:gd name="connsiteY20" fmla="*/ 6400613 h 6524029"/>
              <a:gd name="connsiteX21" fmla="*/ 2025143 w 3919952"/>
              <a:gd name="connsiteY21" fmla="*/ 6501590 h 6524029"/>
              <a:gd name="connsiteX22" fmla="*/ 1828800 w 3919952"/>
              <a:gd name="connsiteY22" fmla="*/ 6501590 h 6524029"/>
              <a:gd name="connsiteX23" fmla="*/ 1570748 w 3919952"/>
              <a:gd name="connsiteY23" fmla="*/ 6524029 h 6524029"/>
              <a:gd name="connsiteX24" fmla="*/ 499273 w 3919952"/>
              <a:gd name="connsiteY24" fmla="*/ 6338905 h 6524029"/>
              <a:gd name="connsiteX25" fmla="*/ 353418 w 3919952"/>
              <a:gd name="connsiteY25" fmla="*/ 6294026 h 6524029"/>
              <a:gd name="connsiteX26" fmla="*/ 269271 w 3919952"/>
              <a:gd name="connsiteY26" fmla="*/ 6209879 h 6524029"/>
              <a:gd name="connsiteX27" fmla="*/ 179514 w 3919952"/>
              <a:gd name="connsiteY27" fmla="*/ 6007926 h 6524029"/>
              <a:gd name="connsiteX28" fmla="*/ 1316028 w 3919952"/>
              <a:gd name="connsiteY28" fmla="*/ 5898973 h 6524029"/>
              <a:gd name="connsiteX29" fmla="*/ 0 w 3919952"/>
              <a:gd name="connsiteY29" fmla="*/ 5351577 h 6524029"/>
              <a:gd name="connsiteX0" fmla="*/ 1735011 w 3740438"/>
              <a:gd name="connsiteY0" fmla="*/ 5351577 h 6524029"/>
              <a:gd name="connsiteX1" fmla="*/ 538542 w 3740438"/>
              <a:gd name="connsiteY1" fmla="*/ 5351577 h 6524029"/>
              <a:gd name="connsiteX2" fmla="*/ 1744653 w 3740438"/>
              <a:gd name="connsiteY2" fmla="*/ 2787892 h 6524029"/>
              <a:gd name="connsiteX3" fmla="*/ 1744653 w 3740438"/>
              <a:gd name="connsiteY3" fmla="*/ 1738856 h 6524029"/>
              <a:gd name="connsiteX4" fmla="*/ 2159779 w 3740438"/>
              <a:gd name="connsiteY4" fmla="*/ 1738856 h 6524029"/>
              <a:gd name="connsiteX5" fmla="*/ 2159779 w 3740438"/>
              <a:gd name="connsiteY5" fmla="*/ 15240 h 6524029"/>
              <a:gd name="connsiteX6" fmla="*/ 3740438 w 3740438"/>
              <a:gd name="connsiteY6" fmla="*/ 0 h 6524029"/>
              <a:gd name="connsiteX7" fmla="*/ 3309791 w 3740438"/>
              <a:gd name="connsiteY7" fmla="*/ 1963249 h 6524029"/>
              <a:gd name="connsiteX8" fmla="*/ 3253693 w 3740438"/>
              <a:gd name="connsiteY8" fmla="*/ 2266179 h 6524029"/>
              <a:gd name="connsiteX9" fmla="*/ 3191985 w 3740438"/>
              <a:gd name="connsiteY9" fmla="*/ 2698134 h 6524029"/>
              <a:gd name="connsiteX10" fmla="*/ 3152716 w 3740438"/>
              <a:gd name="connsiteY10" fmla="*/ 3247896 h 6524029"/>
              <a:gd name="connsiteX11" fmla="*/ 3163936 w 3740438"/>
              <a:gd name="connsiteY11" fmla="*/ 4925231 h 6524029"/>
              <a:gd name="connsiteX12" fmla="*/ 3152716 w 3740438"/>
              <a:gd name="connsiteY12" fmla="*/ 5121575 h 6524029"/>
              <a:gd name="connsiteX13" fmla="*/ 3107838 w 3740438"/>
              <a:gd name="connsiteY13" fmla="*/ 5312309 h 6524029"/>
              <a:gd name="connsiteX14" fmla="*/ 3023691 w 3740438"/>
              <a:gd name="connsiteY14" fmla="*/ 5525482 h 6524029"/>
              <a:gd name="connsiteX15" fmla="*/ 2917104 w 3740438"/>
              <a:gd name="connsiteY15" fmla="*/ 5733045 h 6524029"/>
              <a:gd name="connsiteX16" fmla="*/ 2810518 w 3740438"/>
              <a:gd name="connsiteY16" fmla="*/ 5878900 h 6524029"/>
              <a:gd name="connsiteX17" fmla="*/ 2698321 w 3740438"/>
              <a:gd name="connsiteY17" fmla="*/ 6035975 h 6524029"/>
              <a:gd name="connsiteX18" fmla="*/ 2479539 w 3740438"/>
              <a:gd name="connsiteY18" fmla="*/ 6198660 h 6524029"/>
              <a:gd name="connsiteX19" fmla="*/ 2339293 w 3740438"/>
              <a:gd name="connsiteY19" fmla="*/ 6294026 h 6524029"/>
              <a:gd name="connsiteX20" fmla="*/ 2103681 w 3740438"/>
              <a:gd name="connsiteY20" fmla="*/ 6400613 h 6524029"/>
              <a:gd name="connsiteX21" fmla="*/ 1845629 w 3740438"/>
              <a:gd name="connsiteY21" fmla="*/ 6501590 h 6524029"/>
              <a:gd name="connsiteX22" fmla="*/ 1649286 w 3740438"/>
              <a:gd name="connsiteY22" fmla="*/ 6501590 h 6524029"/>
              <a:gd name="connsiteX23" fmla="*/ 1391234 w 3740438"/>
              <a:gd name="connsiteY23" fmla="*/ 6524029 h 6524029"/>
              <a:gd name="connsiteX24" fmla="*/ 319759 w 3740438"/>
              <a:gd name="connsiteY24" fmla="*/ 6338905 h 6524029"/>
              <a:gd name="connsiteX25" fmla="*/ 173904 w 3740438"/>
              <a:gd name="connsiteY25" fmla="*/ 6294026 h 6524029"/>
              <a:gd name="connsiteX26" fmla="*/ 89757 w 3740438"/>
              <a:gd name="connsiteY26" fmla="*/ 6209879 h 6524029"/>
              <a:gd name="connsiteX27" fmla="*/ 0 w 3740438"/>
              <a:gd name="connsiteY27" fmla="*/ 6007926 h 6524029"/>
              <a:gd name="connsiteX28" fmla="*/ 1136514 w 3740438"/>
              <a:gd name="connsiteY28" fmla="*/ 5898973 h 6524029"/>
              <a:gd name="connsiteX29" fmla="*/ 1735011 w 3740438"/>
              <a:gd name="connsiteY29" fmla="*/ 5351577 h 6524029"/>
              <a:gd name="connsiteX0" fmla="*/ 1645254 w 3650681"/>
              <a:gd name="connsiteY0" fmla="*/ 5351577 h 6524029"/>
              <a:gd name="connsiteX1" fmla="*/ 448785 w 3650681"/>
              <a:gd name="connsiteY1" fmla="*/ 5351577 h 6524029"/>
              <a:gd name="connsiteX2" fmla="*/ 1654896 w 3650681"/>
              <a:gd name="connsiteY2" fmla="*/ 2787892 h 6524029"/>
              <a:gd name="connsiteX3" fmla="*/ 1654896 w 3650681"/>
              <a:gd name="connsiteY3" fmla="*/ 1738856 h 6524029"/>
              <a:gd name="connsiteX4" fmla="*/ 2070022 w 3650681"/>
              <a:gd name="connsiteY4" fmla="*/ 1738856 h 6524029"/>
              <a:gd name="connsiteX5" fmla="*/ 2070022 w 3650681"/>
              <a:gd name="connsiteY5" fmla="*/ 15240 h 6524029"/>
              <a:gd name="connsiteX6" fmla="*/ 3650681 w 3650681"/>
              <a:gd name="connsiteY6" fmla="*/ 0 h 6524029"/>
              <a:gd name="connsiteX7" fmla="*/ 3220034 w 3650681"/>
              <a:gd name="connsiteY7" fmla="*/ 1963249 h 6524029"/>
              <a:gd name="connsiteX8" fmla="*/ 3163936 w 3650681"/>
              <a:gd name="connsiteY8" fmla="*/ 2266179 h 6524029"/>
              <a:gd name="connsiteX9" fmla="*/ 3102228 w 3650681"/>
              <a:gd name="connsiteY9" fmla="*/ 2698134 h 6524029"/>
              <a:gd name="connsiteX10" fmla="*/ 3062959 w 3650681"/>
              <a:gd name="connsiteY10" fmla="*/ 3247896 h 6524029"/>
              <a:gd name="connsiteX11" fmla="*/ 3074179 w 3650681"/>
              <a:gd name="connsiteY11" fmla="*/ 4925231 h 6524029"/>
              <a:gd name="connsiteX12" fmla="*/ 3062959 w 3650681"/>
              <a:gd name="connsiteY12" fmla="*/ 5121575 h 6524029"/>
              <a:gd name="connsiteX13" fmla="*/ 3018081 w 3650681"/>
              <a:gd name="connsiteY13" fmla="*/ 5312309 h 6524029"/>
              <a:gd name="connsiteX14" fmla="*/ 2933934 w 3650681"/>
              <a:gd name="connsiteY14" fmla="*/ 5525482 h 6524029"/>
              <a:gd name="connsiteX15" fmla="*/ 2827347 w 3650681"/>
              <a:gd name="connsiteY15" fmla="*/ 5733045 h 6524029"/>
              <a:gd name="connsiteX16" fmla="*/ 2720761 w 3650681"/>
              <a:gd name="connsiteY16" fmla="*/ 5878900 h 6524029"/>
              <a:gd name="connsiteX17" fmla="*/ 2608564 w 3650681"/>
              <a:gd name="connsiteY17" fmla="*/ 6035975 h 6524029"/>
              <a:gd name="connsiteX18" fmla="*/ 2389782 w 3650681"/>
              <a:gd name="connsiteY18" fmla="*/ 6198660 h 6524029"/>
              <a:gd name="connsiteX19" fmla="*/ 2249536 w 3650681"/>
              <a:gd name="connsiteY19" fmla="*/ 6294026 h 6524029"/>
              <a:gd name="connsiteX20" fmla="*/ 2013924 w 3650681"/>
              <a:gd name="connsiteY20" fmla="*/ 6400613 h 6524029"/>
              <a:gd name="connsiteX21" fmla="*/ 1755872 w 3650681"/>
              <a:gd name="connsiteY21" fmla="*/ 6501590 h 6524029"/>
              <a:gd name="connsiteX22" fmla="*/ 1559529 w 3650681"/>
              <a:gd name="connsiteY22" fmla="*/ 6501590 h 6524029"/>
              <a:gd name="connsiteX23" fmla="*/ 1301477 w 3650681"/>
              <a:gd name="connsiteY23" fmla="*/ 6524029 h 6524029"/>
              <a:gd name="connsiteX24" fmla="*/ 230002 w 3650681"/>
              <a:gd name="connsiteY24" fmla="*/ 6338905 h 6524029"/>
              <a:gd name="connsiteX25" fmla="*/ 84147 w 3650681"/>
              <a:gd name="connsiteY25" fmla="*/ 6294026 h 6524029"/>
              <a:gd name="connsiteX26" fmla="*/ 0 w 3650681"/>
              <a:gd name="connsiteY26" fmla="*/ 6209879 h 6524029"/>
              <a:gd name="connsiteX27" fmla="*/ 981806 w 3650681"/>
              <a:gd name="connsiteY27" fmla="*/ 6322251 h 6524029"/>
              <a:gd name="connsiteX28" fmla="*/ 1046757 w 3650681"/>
              <a:gd name="connsiteY28" fmla="*/ 5898973 h 6524029"/>
              <a:gd name="connsiteX29" fmla="*/ 1645254 w 3650681"/>
              <a:gd name="connsiteY29" fmla="*/ 5351577 h 6524029"/>
              <a:gd name="connsiteX0" fmla="*/ 1388079 w 3650681"/>
              <a:gd name="connsiteY0" fmla="*/ 5380152 h 6524029"/>
              <a:gd name="connsiteX1" fmla="*/ 448785 w 3650681"/>
              <a:gd name="connsiteY1" fmla="*/ 5351577 h 6524029"/>
              <a:gd name="connsiteX2" fmla="*/ 1654896 w 3650681"/>
              <a:gd name="connsiteY2" fmla="*/ 2787892 h 6524029"/>
              <a:gd name="connsiteX3" fmla="*/ 1654896 w 3650681"/>
              <a:gd name="connsiteY3" fmla="*/ 1738856 h 6524029"/>
              <a:gd name="connsiteX4" fmla="*/ 2070022 w 3650681"/>
              <a:gd name="connsiteY4" fmla="*/ 1738856 h 6524029"/>
              <a:gd name="connsiteX5" fmla="*/ 2070022 w 3650681"/>
              <a:gd name="connsiteY5" fmla="*/ 15240 h 6524029"/>
              <a:gd name="connsiteX6" fmla="*/ 3650681 w 3650681"/>
              <a:gd name="connsiteY6" fmla="*/ 0 h 6524029"/>
              <a:gd name="connsiteX7" fmla="*/ 3220034 w 3650681"/>
              <a:gd name="connsiteY7" fmla="*/ 1963249 h 6524029"/>
              <a:gd name="connsiteX8" fmla="*/ 3163936 w 3650681"/>
              <a:gd name="connsiteY8" fmla="*/ 2266179 h 6524029"/>
              <a:gd name="connsiteX9" fmla="*/ 3102228 w 3650681"/>
              <a:gd name="connsiteY9" fmla="*/ 2698134 h 6524029"/>
              <a:gd name="connsiteX10" fmla="*/ 3062959 w 3650681"/>
              <a:gd name="connsiteY10" fmla="*/ 3247896 h 6524029"/>
              <a:gd name="connsiteX11" fmla="*/ 3074179 w 3650681"/>
              <a:gd name="connsiteY11" fmla="*/ 4925231 h 6524029"/>
              <a:gd name="connsiteX12" fmla="*/ 3062959 w 3650681"/>
              <a:gd name="connsiteY12" fmla="*/ 5121575 h 6524029"/>
              <a:gd name="connsiteX13" fmla="*/ 3018081 w 3650681"/>
              <a:gd name="connsiteY13" fmla="*/ 5312309 h 6524029"/>
              <a:gd name="connsiteX14" fmla="*/ 2933934 w 3650681"/>
              <a:gd name="connsiteY14" fmla="*/ 5525482 h 6524029"/>
              <a:gd name="connsiteX15" fmla="*/ 2827347 w 3650681"/>
              <a:gd name="connsiteY15" fmla="*/ 5733045 h 6524029"/>
              <a:gd name="connsiteX16" fmla="*/ 2720761 w 3650681"/>
              <a:gd name="connsiteY16" fmla="*/ 5878900 h 6524029"/>
              <a:gd name="connsiteX17" fmla="*/ 2608564 w 3650681"/>
              <a:gd name="connsiteY17" fmla="*/ 6035975 h 6524029"/>
              <a:gd name="connsiteX18" fmla="*/ 2389782 w 3650681"/>
              <a:gd name="connsiteY18" fmla="*/ 6198660 h 6524029"/>
              <a:gd name="connsiteX19" fmla="*/ 2249536 w 3650681"/>
              <a:gd name="connsiteY19" fmla="*/ 6294026 h 6524029"/>
              <a:gd name="connsiteX20" fmla="*/ 2013924 w 3650681"/>
              <a:gd name="connsiteY20" fmla="*/ 6400613 h 6524029"/>
              <a:gd name="connsiteX21" fmla="*/ 1755872 w 3650681"/>
              <a:gd name="connsiteY21" fmla="*/ 6501590 h 6524029"/>
              <a:gd name="connsiteX22" fmla="*/ 1559529 w 3650681"/>
              <a:gd name="connsiteY22" fmla="*/ 6501590 h 6524029"/>
              <a:gd name="connsiteX23" fmla="*/ 1301477 w 3650681"/>
              <a:gd name="connsiteY23" fmla="*/ 6524029 h 6524029"/>
              <a:gd name="connsiteX24" fmla="*/ 230002 w 3650681"/>
              <a:gd name="connsiteY24" fmla="*/ 6338905 h 6524029"/>
              <a:gd name="connsiteX25" fmla="*/ 84147 w 3650681"/>
              <a:gd name="connsiteY25" fmla="*/ 6294026 h 6524029"/>
              <a:gd name="connsiteX26" fmla="*/ 0 w 3650681"/>
              <a:gd name="connsiteY26" fmla="*/ 6209879 h 6524029"/>
              <a:gd name="connsiteX27" fmla="*/ 981806 w 3650681"/>
              <a:gd name="connsiteY27" fmla="*/ 6322251 h 6524029"/>
              <a:gd name="connsiteX28" fmla="*/ 1046757 w 3650681"/>
              <a:gd name="connsiteY28" fmla="*/ 5898973 h 6524029"/>
              <a:gd name="connsiteX29" fmla="*/ 1388079 w 3650681"/>
              <a:gd name="connsiteY29" fmla="*/ 5380152 h 6524029"/>
              <a:gd name="connsiteX0" fmla="*/ 1388079 w 3650681"/>
              <a:gd name="connsiteY0" fmla="*/ 5380152 h 6524643"/>
              <a:gd name="connsiteX1" fmla="*/ 448785 w 3650681"/>
              <a:gd name="connsiteY1" fmla="*/ 5351577 h 6524643"/>
              <a:gd name="connsiteX2" fmla="*/ 1654896 w 3650681"/>
              <a:gd name="connsiteY2" fmla="*/ 2787892 h 6524643"/>
              <a:gd name="connsiteX3" fmla="*/ 1654896 w 3650681"/>
              <a:gd name="connsiteY3" fmla="*/ 1738856 h 6524643"/>
              <a:gd name="connsiteX4" fmla="*/ 2070022 w 3650681"/>
              <a:gd name="connsiteY4" fmla="*/ 1738856 h 6524643"/>
              <a:gd name="connsiteX5" fmla="*/ 2070022 w 3650681"/>
              <a:gd name="connsiteY5" fmla="*/ 15240 h 6524643"/>
              <a:gd name="connsiteX6" fmla="*/ 3650681 w 3650681"/>
              <a:gd name="connsiteY6" fmla="*/ 0 h 6524643"/>
              <a:gd name="connsiteX7" fmla="*/ 3220034 w 3650681"/>
              <a:gd name="connsiteY7" fmla="*/ 1963249 h 6524643"/>
              <a:gd name="connsiteX8" fmla="*/ 3163936 w 3650681"/>
              <a:gd name="connsiteY8" fmla="*/ 2266179 h 6524643"/>
              <a:gd name="connsiteX9" fmla="*/ 3102228 w 3650681"/>
              <a:gd name="connsiteY9" fmla="*/ 2698134 h 6524643"/>
              <a:gd name="connsiteX10" fmla="*/ 3062959 w 3650681"/>
              <a:gd name="connsiteY10" fmla="*/ 3247896 h 6524643"/>
              <a:gd name="connsiteX11" fmla="*/ 3074179 w 3650681"/>
              <a:gd name="connsiteY11" fmla="*/ 4925231 h 6524643"/>
              <a:gd name="connsiteX12" fmla="*/ 3062959 w 3650681"/>
              <a:gd name="connsiteY12" fmla="*/ 5121575 h 6524643"/>
              <a:gd name="connsiteX13" fmla="*/ 3018081 w 3650681"/>
              <a:gd name="connsiteY13" fmla="*/ 5312309 h 6524643"/>
              <a:gd name="connsiteX14" fmla="*/ 2933934 w 3650681"/>
              <a:gd name="connsiteY14" fmla="*/ 5525482 h 6524643"/>
              <a:gd name="connsiteX15" fmla="*/ 2827347 w 3650681"/>
              <a:gd name="connsiteY15" fmla="*/ 5733045 h 6524643"/>
              <a:gd name="connsiteX16" fmla="*/ 2720761 w 3650681"/>
              <a:gd name="connsiteY16" fmla="*/ 5878900 h 6524643"/>
              <a:gd name="connsiteX17" fmla="*/ 2608564 w 3650681"/>
              <a:gd name="connsiteY17" fmla="*/ 6035975 h 6524643"/>
              <a:gd name="connsiteX18" fmla="*/ 2389782 w 3650681"/>
              <a:gd name="connsiteY18" fmla="*/ 6198660 h 6524643"/>
              <a:gd name="connsiteX19" fmla="*/ 2249536 w 3650681"/>
              <a:gd name="connsiteY19" fmla="*/ 6294026 h 6524643"/>
              <a:gd name="connsiteX20" fmla="*/ 2013924 w 3650681"/>
              <a:gd name="connsiteY20" fmla="*/ 6400613 h 6524643"/>
              <a:gd name="connsiteX21" fmla="*/ 1755872 w 3650681"/>
              <a:gd name="connsiteY21" fmla="*/ 6501590 h 6524643"/>
              <a:gd name="connsiteX22" fmla="*/ 1559529 w 3650681"/>
              <a:gd name="connsiteY22" fmla="*/ 6501590 h 6524643"/>
              <a:gd name="connsiteX23" fmla="*/ 1301477 w 3650681"/>
              <a:gd name="connsiteY23" fmla="*/ 6524029 h 6524643"/>
              <a:gd name="connsiteX24" fmla="*/ 1015814 w 3650681"/>
              <a:gd name="connsiteY24" fmla="*/ 6524643 h 6524643"/>
              <a:gd name="connsiteX25" fmla="*/ 84147 w 3650681"/>
              <a:gd name="connsiteY25" fmla="*/ 6294026 h 6524643"/>
              <a:gd name="connsiteX26" fmla="*/ 0 w 3650681"/>
              <a:gd name="connsiteY26" fmla="*/ 6209879 h 6524643"/>
              <a:gd name="connsiteX27" fmla="*/ 981806 w 3650681"/>
              <a:gd name="connsiteY27" fmla="*/ 6322251 h 6524643"/>
              <a:gd name="connsiteX28" fmla="*/ 1046757 w 3650681"/>
              <a:gd name="connsiteY28" fmla="*/ 5898973 h 6524643"/>
              <a:gd name="connsiteX29" fmla="*/ 1388079 w 3650681"/>
              <a:gd name="connsiteY29" fmla="*/ 5380152 h 6524643"/>
              <a:gd name="connsiteX0" fmla="*/ 1303932 w 3566534"/>
              <a:gd name="connsiteY0" fmla="*/ 5380152 h 6524643"/>
              <a:gd name="connsiteX1" fmla="*/ 364638 w 3566534"/>
              <a:gd name="connsiteY1" fmla="*/ 5351577 h 6524643"/>
              <a:gd name="connsiteX2" fmla="*/ 1570749 w 3566534"/>
              <a:gd name="connsiteY2" fmla="*/ 2787892 h 6524643"/>
              <a:gd name="connsiteX3" fmla="*/ 1570749 w 3566534"/>
              <a:gd name="connsiteY3" fmla="*/ 1738856 h 6524643"/>
              <a:gd name="connsiteX4" fmla="*/ 1985875 w 3566534"/>
              <a:gd name="connsiteY4" fmla="*/ 1738856 h 6524643"/>
              <a:gd name="connsiteX5" fmla="*/ 1985875 w 3566534"/>
              <a:gd name="connsiteY5" fmla="*/ 15240 h 6524643"/>
              <a:gd name="connsiteX6" fmla="*/ 3566534 w 3566534"/>
              <a:gd name="connsiteY6" fmla="*/ 0 h 6524643"/>
              <a:gd name="connsiteX7" fmla="*/ 3135887 w 3566534"/>
              <a:gd name="connsiteY7" fmla="*/ 1963249 h 6524643"/>
              <a:gd name="connsiteX8" fmla="*/ 3079789 w 3566534"/>
              <a:gd name="connsiteY8" fmla="*/ 2266179 h 6524643"/>
              <a:gd name="connsiteX9" fmla="*/ 3018081 w 3566534"/>
              <a:gd name="connsiteY9" fmla="*/ 2698134 h 6524643"/>
              <a:gd name="connsiteX10" fmla="*/ 2978812 w 3566534"/>
              <a:gd name="connsiteY10" fmla="*/ 3247896 h 6524643"/>
              <a:gd name="connsiteX11" fmla="*/ 2990032 w 3566534"/>
              <a:gd name="connsiteY11" fmla="*/ 4925231 h 6524643"/>
              <a:gd name="connsiteX12" fmla="*/ 2978812 w 3566534"/>
              <a:gd name="connsiteY12" fmla="*/ 5121575 h 6524643"/>
              <a:gd name="connsiteX13" fmla="*/ 2933934 w 3566534"/>
              <a:gd name="connsiteY13" fmla="*/ 5312309 h 6524643"/>
              <a:gd name="connsiteX14" fmla="*/ 2849787 w 3566534"/>
              <a:gd name="connsiteY14" fmla="*/ 5525482 h 6524643"/>
              <a:gd name="connsiteX15" fmla="*/ 2743200 w 3566534"/>
              <a:gd name="connsiteY15" fmla="*/ 5733045 h 6524643"/>
              <a:gd name="connsiteX16" fmla="*/ 2636614 w 3566534"/>
              <a:gd name="connsiteY16" fmla="*/ 5878900 h 6524643"/>
              <a:gd name="connsiteX17" fmla="*/ 2524417 w 3566534"/>
              <a:gd name="connsiteY17" fmla="*/ 6035975 h 6524643"/>
              <a:gd name="connsiteX18" fmla="*/ 2305635 w 3566534"/>
              <a:gd name="connsiteY18" fmla="*/ 6198660 h 6524643"/>
              <a:gd name="connsiteX19" fmla="*/ 2165389 w 3566534"/>
              <a:gd name="connsiteY19" fmla="*/ 6294026 h 6524643"/>
              <a:gd name="connsiteX20" fmla="*/ 1929777 w 3566534"/>
              <a:gd name="connsiteY20" fmla="*/ 6400613 h 6524643"/>
              <a:gd name="connsiteX21" fmla="*/ 1671725 w 3566534"/>
              <a:gd name="connsiteY21" fmla="*/ 6501590 h 6524643"/>
              <a:gd name="connsiteX22" fmla="*/ 1475382 w 3566534"/>
              <a:gd name="connsiteY22" fmla="*/ 6501590 h 6524643"/>
              <a:gd name="connsiteX23" fmla="*/ 1217330 w 3566534"/>
              <a:gd name="connsiteY23" fmla="*/ 6524029 h 6524643"/>
              <a:gd name="connsiteX24" fmla="*/ 931667 w 3566534"/>
              <a:gd name="connsiteY24" fmla="*/ 6524643 h 6524643"/>
              <a:gd name="connsiteX25" fmla="*/ 0 w 3566534"/>
              <a:gd name="connsiteY25" fmla="*/ 6294026 h 6524643"/>
              <a:gd name="connsiteX26" fmla="*/ 1015990 w 3566534"/>
              <a:gd name="connsiteY26" fmla="*/ 6295604 h 6524643"/>
              <a:gd name="connsiteX27" fmla="*/ 897659 w 3566534"/>
              <a:gd name="connsiteY27" fmla="*/ 6322251 h 6524643"/>
              <a:gd name="connsiteX28" fmla="*/ 962610 w 3566534"/>
              <a:gd name="connsiteY28" fmla="*/ 5898973 h 6524643"/>
              <a:gd name="connsiteX29" fmla="*/ 1303932 w 3566534"/>
              <a:gd name="connsiteY29" fmla="*/ 5380152 h 6524643"/>
              <a:gd name="connsiteX0" fmla="*/ 939294 w 3201896"/>
              <a:gd name="connsiteY0" fmla="*/ 5380152 h 6524643"/>
              <a:gd name="connsiteX1" fmla="*/ 0 w 3201896"/>
              <a:gd name="connsiteY1" fmla="*/ 5351577 h 6524643"/>
              <a:gd name="connsiteX2" fmla="*/ 1206111 w 3201896"/>
              <a:gd name="connsiteY2" fmla="*/ 2787892 h 6524643"/>
              <a:gd name="connsiteX3" fmla="*/ 1206111 w 3201896"/>
              <a:gd name="connsiteY3" fmla="*/ 1738856 h 6524643"/>
              <a:gd name="connsiteX4" fmla="*/ 1621237 w 3201896"/>
              <a:gd name="connsiteY4" fmla="*/ 1738856 h 6524643"/>
              <a:gd name="connsiteX5" fmla="*/ 1621237 w 3201896"/>
              <a:gd name="connsiteY5" fmla="*/ 15240 h 6524643"/>
              <a:gd name="connsiteX6" fmla="*/ 3201896 w 3201896"/>
              <a:gd name="connsiteY6" fmla="*/ 0 h 6524643"/>
              <a:gd name="connsiteX7" fmla="*/ 2771249 w 3201896"/>
              <a:gd name="connsiteY7" fmla="*/ 1963249 h 6524643"/>
              <a:gd name="connsiteX8" fmla="*/ 2715151 w 3201896"/>
              <a:gd name="connsiteY8" fmla="*/ 2266179 h 6524643"/>
              <a:gd name="connsiteX9" fmla="*/ 2653443 w 3201896"/>
              <a:gd name="connsiteY9" fmla="*/ 2698134 h 6524643"/>
              <a:gd name="connsiteX10" fmla="*/ 2614174 w 3201896"/>
              <a:gd name="connsiteY10" fmla="*/ 3247896 h 6524643"/>
              <a:gd name="connsiteX11" fmla="*/ 2625394 w 3201896"/>
              <a:gd name="connsiteY11" fmla="*/ 4925231 h 6524643"/>
              <a:gd name="connsiteX12" fmla="*/ 2614174 w 3201896"/>
              <a:gd name="connsiteY12" fmla="*/ 5121575 h 6524643"/>
              <a:gd name="connsiteX13" fmla="*/ 2569296 w 3201896"/>
              <a:gd name="connsiteY13" fmla="*/ 5312309 h 6524643"/>
              <a:gd name="connsiteX14" fmla="*/ 2485149 w 3201896"/>
              <a:gd name="connsiteY14" fmla="*/ 5525482 h 6524643"/>
              <a:gd name="connsiteX15" fmla="*/ 2378562 w 3201896"/>
              <a:gd name="connsiteY15" fmla="*/ 5733045 h 6524643"/>
              <a:gd name="connsiteX16" fmla="*/ 2271976 w 3201896"/>
              <a:gd name="connsiteY16" fmla="*/ 5878900 h 6524643"/>
              <a:gd name="connsiteX17" fmla="*/ 2159779 w 3201896"/>
              <a:gd name="connsiteY17" fmla="*/ 6035975 h 6524643"/>
              <a:gd name="connsiteX18" fmla="*/ 1940997 w 3201896"/>
              <a:gd name="connsiteY18" fmla="*/ 6198660 h 6524643"/>
              <a:gd name="connsiteX19" fmla="*/ 1800751 w 3201896"/>
              <a:gd name="connsiteY19" fmla="*/ 6294026 h 6524643"/>
              <a:gd name="connsiteX20" fmla="*/ 1565139 w 3201896"/>
              <a:gd name="connsiteY20" fmla="*/ 6400613 h 6524643"/>
              <a:gd name="connsiteX21" fmla="*/ 1307087 w 3201896"/>
              <a:gd name="connsiteY21" fmla="*/ 6501590 h 6524643"/>
              <a:gd name="connsiteX22" fmla="*/ 1110744 w 3201896"/>
              <a:gd name="connsiteY22" fmla="*/ 6501590 h 6524643"/>
              <a:gd name="connsiteX23" fmla="*/ 852692 w 3201896"/>
              <a:gd name="connsiteY23" fmla="*/ 6524029 h 6524643"/>
              <a:gd name="connsiteX24" fmla="*/ 567029 w 3201896"/>
              <a:gd name="connsiteY24" fmla="*/ 6524643 h 6524643"/>
              <a:gd name="connsiteX25" fmla="*/ 651352 w 3201896"/>
              <a:gd name="connsiteY25" fmla="*/ 6295604 h 6524643"/>
              <a:gd name="connsiteX26" fmla="*/ 533021 w 3201896"/>
              <a:gd name="connsiteY26" fmla="*/ 6322251 h 6524643"/>
              <a:gd name="connsiteX27" fmla="*/ 597972 w 3201896"/>
              <a:gd name="connsiteY27" fmla="*/ 5898973 h 6524643"/>
              <a:gd name="connsiteX28" fmla="*/ 939294 w 3201896"/>
              <a:gd name="connsiteY28" fmla="*/ 5380152 h 6524643"/>
              <a:gd name="connsiteX0" fmla="*/ 939294 w 3201896"/>
              <a:gd name="connsiteY0" fmla="*/ 5380152 h 6524643"/>
              <a:gd name="connsiteX1" fmla="*/ 0 w 3201896"/>
              <a:gd name="connsiteY1" fmla="*/ 5351577 h 6524643"/>
              <a:gd name="connsiteX2" fmla="*/ 1206111 w 3201896"/>
              <a:gd name="connsiteY2" fmla="*/ 2787892 h 6524643"/>
              <a:gd name="connsiteX3" fmla="*/ 1206111 w 3201896"/>
              <a:gd name="connsiteY3" fmla="*/ 1738856 h 6524643"/>
              <a:gd name="connsiteX4" fmla="*/ 1621237 w 3201896"/>
              <a:gd name="connsiteY4" fmla="*/ 1738856 h 6524643"/>
              <a:gd name="connsiteX5" fmla="*/ 1621237 w 3201896"/>
              <a:gd name="connsiteY5" fmla="*/ 15240 h 6524643"/>
              <a:gd name="connsiteX6" fmla="*/ 3201896 w 3201896"/>
              <a:gd name="connsiteY6" fmla="*/ 0 h 6524643"/>
              <a:gd name="connsiteX7" fmla="*/ 2771249 w 3201896"/>
              <a:gd name="connsiteY7" fmla="*/ 1963249 h 6524643"/>
              <a:gd name="connsiteX8" fmla="*/ 2715151 w 3201896"/>
              <a:gd name="connsiteY8" fmla="*/ 2266179 h 6524643"/>
              <a:gd name="connsiteX9" fmla="*/ 2653443 w 3201896"/>
              <a:gd name="connsiteY9" fmla="*/ 2698134 h 6524643"/>
              <a:gd name="connsiteX10" fmla="*/ 2614174 w 3201896"/>
              <a:gd name="connsiteY10" fmla="*/ 3247896 h 6524643"/>
              <a:gd name="connsiteX11" fmla="*/ 2625394 w 3201896"/>
              <a:gd name="connsiteY11" fmla="*/ 4925231 h 6524643"/>
              <a:gd name="connsiteX12" fmla="*/ 2614174 w 3201896"/>
              <a:gd name="connsiteY12" fmla="*/ 5121575 h 6524643"/>
              <a:gd name="connsiteX13" fmla="*/ 2569296 w 3201896"/>
              <a:gd name="connsiteY13" fmla="*/ 5312309 h 6524643"/>
              <a:gd name="connsiteX14" fmla="*/ 2485149 w 3201896"/>
              <a:gd name="connsiteY14" fmla="*/ 5525482 h 6524643"/>
              <a:gd name="connsiteX15" fmla="*/ 2378562 w 3201896"/>
              <a:gd name="connsiteY15" fmla="*/ 5733045 h 6524643"/>
              <a:gd name="connsiteX16" fmla="*/ 2271976 w 3201896"/>
              <a:gd name="connsiteY16" fmla="*/ 5878900 h 6524643"/>
              <a:gd name="connsiteX17" fmla="*/ 2159779 w 3201896"/>
              <a:gd name="connsiteY17" fmla="*/ 6035975 h 6524643"/>
              <a:gd name="connsiteX18" fmla="*/ 1940997 w 3201896"/>
              <a:gd name="connsiteY18" fmla="*/ 6198660 h 6524643"/>
              <a:gd name="connsiteX19" fmla="*/ 1800751 w 3201896"/>
              <a:gd name="connsiteY19" fmla="*/ 6294026 h 6524643"/>
              <a:gd name="connsiteX20" fmla="*/ 1565139 w 3201896"/>
              <a:gd name="connsiteY20" fmla="*/ 6400613 h 6524643"/>
              <a:gd name="connsiteX21" fmla="*/ 1307087 w 3201896"/>
              <a:gd name="connsiteY21" fmla="*/ 6501590 h 6524643"/>
              <a:gd name="connsiteX22" fmla="*/ 1110744 w 3201896"/>
              <a:gd name="connsiteY22" fmla="*/ 6501590 h 6524643"/>
              <a:gd name="connsiteX23" fmla="*/ 852692 w 3201896"/>
              <a:gd name="connsiteY23" fmla="*/ 6524029 h 6524643"/>
              <a:gd name="connsiteX24" fmla="*/ 567029 w 3201896"/>
              <a:gd name="connsiteY24" fmla="*/ 6524643 h 6524643"/>
              <a:gd name="connsiteX25" fmla="*/ 551340 w 3201896"/>
              <a:gd name="connsiteY25" fmla="*/ 6467054 h 6524643"/>
              <a:gd name="connsiteX26" fmla="*/ 533021 w 3201896"/>
              <a:gd name="connsiteY26" fmla="*/ 6322251 h 6524643"/>
              <a:gd name="connsiteX27" fmla="*/ 597972 w 3201896"/>
              <a:gd name="connsiteY27" fmla="*/ 5898973 h 6524643"/>
              <a:gd name="connsiteX28" fmla="*/ 939294 w 3201896"/>
              <a:gd name="connsiteY28" fmla="*/ 5380152 h 6524643"/>
              <a:gd name="connsiteX0" fmla="*/ 908814 w 3201896"/>
              <a:gd name="connsiteY0" fmla="*/ 5357292 h 6524643"/>
              <a:gd name="connsiteX1" fmla="*/ 0 w 3201896"/>
              <a:gd name="connsiteY1" fmla="*/ 5351577 h 6524643"/>
              <a:gd name="connsiteX2" fmla="*/ 1206111 w 3201896"/>
              <a:gd name="connsiteY2" fmla="*/ 2787892 h 6524643"/>
              <a:gd name="connsiteX3" fmla="*/ 1206111 w 3201896"/>
              <a:gd name="connsiteY3" fmla="*/ 1738856 h 6524643"/>
              <a:gd name="connsiteX4" fmla="*/ 1621237 w 3201896"/>
              <a:gd name="connsiteY4" fmla="*/ 1738856 h 6524643"/>
              <a:gd name="connsiteX5" fmla="*/ 1621237 w 3201896"/>
              <a:gd name="connsiteY5" fmla="*/ 15240 h 6524643"/>
              <a:gd name="connsiteX6" fmla="*/ 3201896 w 3201896"/>
              <a:gd name="connsiteY6" fmla="*/ 0 h 6524643"/>
              <a:gd name="connsiteX7" fmla="*/ 2771249 w 3201896"/>
              <a:gd name="connsiteY7" fmla="*/ 1963249 h 6524643"/>
              <a:gd name="connsiteX8" fmla="*/ 2715151 w 3201896"/>
              <a:gd name="connsiteY8" fmla="*/ 2266179 h 6524643"/>
              <a:gd name="connsiteX9" fmla="*/ 2653443 w 3201896"/>
              <a:gd name="connsiteY9" fmla="*/ 2698134 h 6524643"/>
              <a:gd name="connsiteX10" fmla="*/ 2614174 w 3201896"/>
              <a:gd name="connsiteY10" fmla="*/ 3247896 h 6524643"/>
              <a:gd name="connsiteX11" fmla="*/ 2625394 w 3201896"/>
              <a:gd name="connsiteY11" fmla="*/ 4925231 h 6524643"/>
              <a:gd name="connsiteX12" fmla="*/ 2614174 w 3201896"/>
              <a:gd name="connsiteY12" fmla="*/ 5121575 h 6524643"/>
              <a:gd name="connsiteX13" fmla="*/ 2569296 w 3201896"/>
              <a:gd name="connsiteY13" fmla="*/ 5312309 h 6524643"/>
              <a:gd name="connsiteX14" fmla="*/ 2485149 w 3201896"/>
              <a:gd name="connsiteY14" fmla="*/ 5525482 h 6524643"/>
              <a:gd name="connsiteX15" fmla="*/ 2378562 w 3201896"/>
              <a:gd name="connsiteY15" fmla="*/ 5733045 h 6524643"/>
              <a:gd name="connsiteX16" fmla="*/ 2271976 w 3201896"/>
              <a:gd name="connsiteY16" fmla="*/ 5878900 h 6524643"/>
              <a:gd name="connsiteX17" fmla="*/ 2159779 w 3201896"/>
              <a:gd name="connsiteY17" fmla="*/ 6035975 h 6524643"/>
              <a:gd name="connsiteX18" fmla="*/ 1940997 w 3201896"/>
              <a:gd name="connsiteY18" fmla="*/ 6198660 h 6524643"/>
              <a:gd name="connsiteX19" fmla="*/ 1800751 w 3201896"/>
              <a:gd name="connsiteY19" fmla="*/ 6294026 h 6524643"/>
              <a:gd name="connsiteX20" fmla="*/ 1565139 w 3201896"/>
              <a:gd name="connsiteY20" fmla="*/ 6400613 h 6524643"/>
              <a:gd name="connsiteX21" fmla="*/ 1307087 w 3201896"/>
              <a:gd name="connsiteY21" fmla="*/ 6501590 h 6524643"/>
              <a:gd name="connsiteX22" fmla="*/ 1110744 w 3201896"/>
              <a:gd name="connsiteY22" fmla="*/ 6501590 h 6524643"/>
              <a:gd name="connsiteX23" fmla="*/ 852692 w 3201896"/>
              <a:gd name="connsiteY23" fmla="*/ 6524029 h 6524643"/>
              <a:gd name="connsiteX24" fmla="*/ 567029 w 3201896"/>
              <a:gd name="connsiteY24" fmla="*/ 6524643 h 6524643"/>
              <a:gd name="connsiteX25" fmla="*/ 551340 w 3201896"/>
              <a:gd name="connsiteY25" fmla="*/ 6467054 h 6524643"/>
              <a:gd name="connsiteX26" fmla="*/ 533021 w 3201896"/>
              <a:gd name="connsiteY26" fmla="*/ 6322251 h 6524643"/>
              <a:gd name="connsiteX27" fmla="*/ 597972 w 3201896"/>
              <a:gd name="connsiteY27" fmla="*/ 5898973 h 6524643"/>
              <a:gd name="connsiteX28" fmla="*/ 908814 w 3201896"/>
              <a:gd name="connsiteY28" fmla="*/ 5357292 h 6524643"/>
              <a:gd name="connsiteX0" fmla="*/ 908814 w 3201896"/>
              <a:gd name="connsiteY0" fmla="*/ 5357292 h 6524643"/>
              <a:gd name="connsiteX1" fmla="*/ 0 w 3201896"/>
              <a:gd name="connsiteY1" fmla="*/ 5351577 h 6524643"/>
              <a:gd name="connsiteX2" fmla="*/ 1206111 w 3201896"/>
              <a:gd name="connsiteY2" fmla="*/ 2787892 h 6524643"/>
              <a:gd name="connsiteX3" fmla="*/ 1206111 w 3201896"/>
              <a:gd name="connsiteY3" fmla="*/ 1738856 h 6524643"/>
              <a:gd name="connsiteX4" fmla="*/ 1621237 w 3201896"/>
              <a:gd name="connsiteY4" fmla="*/ 1738856 h 6524643"/>
              <a:gd name="connsiteX5" fmla="*/ 1621237 w 3201896"/>
              <a:gd name="connsiteY5" fmla="*/ 15240 h 6524643"/>
              <a:gd name="connsiteX6" fmla="*/ 3201896 w 3201896"/>
              <a:gd name="connsiteY6" fmla="*/ 0 h 6524643"/>
              <a:gd name="connsiteX7" fmla="*/ 2771249 w 3201896"/>
              <a:gd name="connsiteY7" fmla="*/ 1963249 h 6524643"/>
              <a:gd name="connsiteX8" fmla="*/ 2715151 w 3201896"/>
              <a:gd name="connsiteY8" fmla="*/ 2266179 h 6524643"/>
              <a:gd name="connsiteX9" fmla="*/ 2653443 w 3201896"/>
              <a:gd name="connsiteY9" fmla="*/ 2698134 h 6524643"/>
              <a:gd name="connsiteX10" fmla="*/ 2614174 w 3201896"/>
              <a:gd name="connsiteY10" fmla="*/ 3247896 h 6524643"/>
              <a:gd name="connsiteX11" fmla="*/ 2625394 w 3201896"/>
              <a:gd name="connsiteY11" fmla="*/ 4925231 h 6524643"/>
              <a:gd name="connsiteX12" fmla="*/ 2614174 w 3201896"/>
              <a:gd name="connsiteY12" fmla="*/ 5121575 h 6524643"/>
              <a:gd name="connsiteX13" fmla="*/ 2569296 w 3201896"/>
              <a:gd name="connsiteY13" fmla="*/ 5312309 h 6524643"/>
              <a:gd name="connsiteX14" fmla="*/ 2485149 w 3201896"/>
              <a:gd name="connsiteY14" fmla="*/ 5525482 h 6524643"/>
              <a:gd name="connsiteX15" fmla="*/ 2378562 w 3201896"/>
              <a:gd name="connsiteY15" fmla="*/ 5733045 h 6524643"/>
              <a:gd name="connsiteX16" fmla="*/ 2271976 w 3201896"/>
              <a:gd name="connsiteY16" fmla="*/ 5878900 h 6524643"/>
              <a:gd name="connsiteX17" fmla="*/ 2159779 w 3201896"/>
              <a:gd name="connsiteY17" fmla="*/ 6035975 h 6524643"/>
              <a:gd name="connsiteX18" fmla="*/ 1940997 w 3201896"/>
              <a:gd name="connsiteY18" fmla="*/ 6198660 h 6524643"/>
              <a:gd name="connsiteX19" fmla="*/ 1800751 w 3201896"/>
              <a:gd name="connsiteY19" fmla="*/ 6294026 h 6524643"/>
              <a:gd name="connsiteX20" fmla="*/ 1565139 w 3201896"/>
              <a:gd name="connsiteY20" fmla="*/ 6400613 h 6524643"/>
              <a:gd name="connsiteX21" fmla="*/ 1307087 w 3201896"/>
              <a:gd name="connsiteY21" fmla="*/ 6501590 h 6524643"/>
              <a:gd name="connsiteX22" fmla="*/ 1110744 w 3201896"/>
              <a:gd name="connsiteY22" fmla="*/ 6501590 h 6524643"/>
              <a:gd name="connsiteX23" fmla="*/ 852692 w 3201896"/>
              <a:gd name="connsiteY23" fmla="*/ 6524029 h 6524643"/>
              <a:gd name="connsiteX24" fmla="*/ 567029 w 3201896"/>
              <a:gd name="connsiteY24" fmla="*/ 6524643 h 6524643"/>
              <a:gd name="connsiteX25" fmla="*/ 505620 w 3201896"/>
              <a:gd name="connsiteY25" fmla="*/ 6467054 h 6524643"/>
              <a:gd name="connsiteX26" fmla="*/ 533021 w 3201896"/>
              <a:gd name="connsiteY26" fmla="*/ 6322251 h 6524643"/>
              <a:gd name="connsiteX27" fmla="*/ 597972 w 3201896"/>
              <a:gd name="connsiteY27" fmla="*/ 5898973 h 6524643"/>
              <a:gd name="connsiteX28" fmla="*/ 908814 w 3201896"/>
              <a:gd name="connsiteY28" fmla="*/ 5357292 h 65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01896" h="6524643">
                <a:moveTo>
                  <a:pt x="908814" y="5357292"/>
                </a:moveTo>
                <a:lnTo>
                  <a:pt x="0" y="5351577"/>
                </a:lnTo>
                <a:lnTo>
                  <a:pt x="1206111" y="2787892"/>
                </a:lnTo>
                <a:lnTo>
                  <a:pt x="1206111" y="1738856"/>
                </a:lnTo>
                <a:lnTo>
                  <a:pt x="1621237" y="1738856"/>
                </a:lnTo>
                <a:lnTo>
                  <a:pt x="1621237" y="15240"/>
                </a:lnTo>
                <a:lnTo>
                  <a:pt x="3201896" y="0"/>
                </a:lnTo>
                <a:lnTo>
                  <a:pt x="2771249" y="1963249"/>
                </a:lnTo>
                <a:lnTo>
                  <a:pt x="2715151" y="2266179"/>
                </a:lnTo>
                <a:lnTo>
                  <a:pt x="2653443" y="2698134"/>
                </a:lnTo>
                <a:lnTo>
                  <a:pt x="2614174" y="3247896"/>
                </a:lnTo>
                <a:lnTo>
                  <a:pt x="2625394" y="4925231"/>
                </a:lnTo>
                <a:lnTo>
                  <a:pt x="2614174" y="5121575"/>
                </a:lnTo>
                <a:lnTo>
                  <a:pt x="2569296" y="5312309"/>
                </a:lnTo>
                <a:lnTo>
                  <a:pt x="2485149" y="5525482"/>
                </a:lnTo>
                <a:lnTo>
                  <a:pt x="2378562" y="5733045"/>
                </a:lnTo>
                <a:lnTo>
                  <a:pt x="2271976" y="5878900"/>
                </a:lnTo>
                <a:lnTo>
                  <a:pt x="2159779" y="6035975"/>
                </a:lnTo>
                <a:lnTo>
                  <a:pt x="1940997" y="6198660"/>
                </a:lnTo>
                <a:lnTo>
                  <a:pt x="1800751" y="6294026"/>
                </a:lnTo>
                <a:lnTo>
                  <a:pt x="1565139" y="6400613"/>
                </a:lnTo>
                <a:lnTo>
                  <a:pt x="1307087" y="6501590"/>
                </a:lnTo>
                <a:lnTo>
                  <a:pt x="1110744" y="6501590"/>
                </a:lnTo>
                <a:lnTo>
                  <a:pt x="852692" y="6524029"/>
                </a:lnTo>
                <a:lnTo>
                  <a:pt x="567029" y="6524643"/>
                </a:lnTo>
                <a:lnTo>
                  <a:pt x="505620" y="6467054"/>
                </a:lnTo>
                <a:lnTo>
                  <a:pt x="533021" y="6322251"/>
                </a:lnTo>
                <a:lnTo>
                  <a:pt x="597972" y="5898973"/>
                </a:lnTo>
                <a:lnTo>
                  <a:pt x="908814" y="5357292"/>
                </a:lnTo>
                <a:close/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93B293-D970-48AF-B82E-AC9967A5E4B3}"/>
              </a:ext>
            </a:extLst>
          </p:cNvPr>
          <p:cNvCxnSpPr>
            <a:cxnSpLocks/>
          </p:cNvCxnSpPr>
          <p:nvPr/>
        </p:nvCxnSpPr>
        <p:spPr>
          <a:xfrm>
            <a:off x="7178722" y="4753669"/>
            <a:ext cx="1138524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3B3163-D146-4DE0-90FC-3FA074E6FF80}"/>
              </a:ext>
            </a:extLst>
          </p:cNvPr>
          <p:cNvSpPr txBox="1"/>
          <p:nvPr/>
        </p:nvSpPr>
        <p:spPr>
          <a:xfrm>
            <a:off x="11464119" y="9529628"/>
            <a:ext cx="2922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Area: 12,000 sf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5A9529-BCAC-49BF-A011-9B8885A7E6F3}"/>
              </a:ext>
            </a:extLst>
          </p:cNvPr>
          <p:cNvSpPr txBox="1"/>
          <p:nvPr/>
        </p:nvSpPr>
        <p:spPr>
          <a:xfrm>
            <a:off x="13140520" y="8252900"/>
            <a:ext cx="190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Exceptional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4181-B518-44AF-948F-96B65528F9DF}"/>
              </a:ext>
            </a:extLst>
          </p:cNvPr>
          <p:cNvSpPr txBox="1"/>
          <p:nvPr/>
        </p:nvSpPr>
        <p:spPr>
          <a:xfrm>
            <a:off x="5656747" y="6097269"/>
            <a:ext cx="190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Garden Walk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(9,750 sf)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D35191-51E1-4DC7-840B-DF4301EC64F0}"/>
              </a:ext>
            </a:extLst>
          </p:cNvPr>
          <p:cNvCxnSpPr>
            <a:cxnSpLocks/>
          </p:cNvCxnSpPr>
          <p:nvPr/>
        </p:nvCxnSpPr>
        <p:spPr>
          <a:xfrm>
            <a:off x="6974006" y="6268535"/>
            <a:ext cx="1965278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BA2ECA3-D777-4F8F-A5E3-22FF6B9CE6FA}"/>
              </a:ext>
            </a:extLst>
          </p:cNvPr>
          <p:cNvSpPr/>
          <p:nvPr/>
        </p:nvSpPr>
        <p:spPr>
          <a:xfrm>
            <a:off x="7861110" y="4408227"/>
            <a:ext cx="900753" cy="3398292"/>
          </a:xfrm>
          <a:custGeom>
            <a:avLst/>
            <a:gdLst>
              <a:gd name="connsiteX0" fmla="*/ 382138 w 900753"/>
              <a:gd name="connsiteY0" fmla="*/ 0 h 3398292"/>
              <a:gd name="connsiteX1" fmla="*/ 736980 w 900753"/>
              <a:gd name="connsiteY1" fmla="*/ 136477 h 3398292"/>
              <a:gd name="connsiteX2" fmla="*/ 846162 w 900753"/>
              <a:gd name="connsiteY2" fmla="*/ 218364 h 3398292"/>
              <a:gd name="connsiteX3" fmla="*/ 900753 w 900753"/>
              <a:gd name="connsiteY3" fmla="*/ 518615 h 3398292"/>
              <a:gd name="connsiteX4" fmla="*/ 900753 w 900753"/>
              <a:gd name="connsiteY4" fmla="*/ 518615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  <a:gd name="connsiteX0" fmla="*/ 382138 w 900753"/>
              <a:gd name="connsiteY0" fmla="*/ 0 h 3398292"/>
              <a:gd name="connsiteX1" fmla="*/ 736980 w 900753"/>
              <a:gd name="connsiteY1" fmla="*/ 136477 h 3398292"/>
              <a:gd name="connsiteX2" fmla="*/ 900753 w 900753"/>
              <a:gd name="connsiteY2" fmla="*/ 354842 h 3398292"/>
              <a:gd name="connsiteX3" fmla="*/ 900753 w 900753"/>
              <a:gd name="connsiteY3" fmla="*/ 518615 h 3398292"/>
              <a:gd name="connsiteX4" fmla="*/ 900753 w 900753"/>
              <a:gd name="connsiteY4" fmla="*/ 518615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  <a:gd name="connsiteX0" fmla="*/ 382138 w 900753"/>
              <a:gd name="connsiteY0" fmla="*/ 0 h 3398292"/>
              <a:gd name="connsiteX1" fmla="*/ 668741 w 900753"/>
              <a:gd name="connsiteY1" fmla="*/ 109182 h 3398292"/>
              <a:gd name="connsiteX2" fmla="*/ 900753 w 900753"/>
              <a:gd name="connsiteY2" fmla="*/ 354842 h 3398292"/>
              <a:gd name="connsiteX3" fmla="*/ 900753 w 900753"/>
              <a:gd name="connsiteY3" fmla="*/ 518615 h 3398292"/>
              <a:gd name="connsiteX4" fmla="*/ 900753 w 900753"/>
              <a:gd name="connsiteY4" fmla="*/ 518615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  <a:gd name="connsiteX0" fmla="*/ 382138 w 900753"/>
              <a:gd name="connsiteY0" fmla="*/ 0 h 3398292"/>
              <a:gd name="connsiteX1" fmla="*/ 655093 w 900753"/>
              <a:gd name="connsiteY1" fmla="*/ 95534 h 3398292"/>
              <a:gd name="connsiteX2" fmla="*/ 900753 w 900753"/>
              <a:gd name="connsiteY2" fmla="*/ 354842 h 3398292"/>
              <a:gd name="connsiteX3" fmla="*/ 900753 w 900753"/>
              <a:gd name="connsiteY3" fmla="*/ 518615 h 3398292"/>
              <a:gd name="connsiteX4" fmla="*/ 900753 w 900753"/>
              <a:gd name="connsiteY4" fmla="*/ 518615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  <a:gd name="connsiteX0" fmla="*/ 382138 w 900753"/>
              <a:gd name="connsiteY0" fmla="*/ 0 h 3398292"/>
              <a:gd name="connsiteX1" fmla="*/ 655093 w 900753"/>
              <a:gd name="connsiteY1" fmla="*/ 95534 h 3398292"/>
              <a:gd name="connsiteX2" fmla="*/ 900753 w 900753"/>
              <a:gd name="connsiteY2" fmla="*/ 354842 h 3398292"/>
              <a:gd name="connsiteX3" fmla="*/ 900753 w 900753"/>
              <a:gd name="connsiteY3" fmla="*/ 518615 h 3398292"/>
              <a:gd name="connsiteX4" fmla="*/ 887105 w 900753"/>
              <a:gd name="connsiteY4" fmla="*/ 736979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  <a:gd name="connsiteX0" fmla="*/ 382138 w 900753"/>
              <a:gd name="connsiteY0" fmla="*/ 0 h 3398292"/>
              <a:gd name="connsiteX1" fmla="*/ 655093 w 900753"/>
              <a:gd name="connsiteY1" fmla="*/ 95534 h 3398292"/>
              <a:gd name="connsiteX2" fmla="*/ 818867 w 900753"/>
              <a:gd name="connsiteY2" fmla="*/ 218365 h 3398292"/>
              <a:gd name="connsiteX3" fmla="*/ 900753 w 900753"/>
              <a:gd name="connsiteY3" fmla="*/ 518615 h 3398292"/>
              <a:gd name="connsiteX4" fmla="*/ 887105 w 900753"/>
              <a:gd name="connsiteY4" fmla="*/ 736979 h 3398292"/>
              <a:gd name="connsiteX5" fmla="*/ 764275 w 900753"/>
              <a:gd name="connsiteY5" fmla="*/ 1050877 h 3398292"/>
              <a:gd name="connsiteX6" fmla="*/ 750627 w 900753"/>
              <a:gd name="connsiteY6" fmla="*/ 1323833 h 3398292"/>
              <a:gd name="connsiteX7" fmla="*/ 805218 w 900753"/>
              <a:gd name="connsiteY7" fmla="*/ 1897039 h 3398292"/>
              <a:gd name="connsiteX8" fmla="*/ 709684 w 900753"/>
              <a:gd name="connsiteY8" fmla="*/ 2402006 h 3398292"/>
              <a:gd name="connsiteX9" fmla="*/ 573206 w 900753"/>
              <a:gd name="connsiteY9" fmla="*/ 2756848 h 3398292"/>
              <a:gd name="connsiteX10" fmla="*/ 286603 w 900753"/>
              <a:gd name="connsiteY10" fmla="*/ 3043451 h 3398292"/>
              <a:gd name="connsiteX11" fmla="*/ 0 w 900753"/>
              <a:gd name="connsiteY11" fmla="*/ 3398292 h 339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0753" h="3398292">
                <a:moveTo>
                  <a:pt x="382138" y="0"/>
                </a:moveTo>
                <a:lnTo>
                  <a:pt x="655093" y="95534"/>
                </a:lnTo>
                <a:lnTo>
                  <a:pt x="818867" y="218365"/>
                </a:lnTo>
                <a:lnTo>
                  <a:pt x="900753" y="518615"/>
                </a:lnTo>
                <a:lnTo>
                  <a:pt x="887105" y="736979"/>
                </a:lnTo>
                <a:lnTo>
                  <a:pt x="764275" y="1050877"/>
                </a:lnTo>
                <a:lnTo>
                  <a:pt x="750627" y="1323833"/>
                </a:lnTo>
                <a:lnTo>
                  <a:pt x="805218" y="1897039"/>
                </a:lnTo>
                <a:lnTo>
                  <a:pt x="709684" y="2402006"/>
                </a:lnTo>
                <a:lnTo>
                  <a:pt x="573206" y="2756848"/>
                </a:lnTo>
                <a:lnTo>
                  <a:pt x="286603" y="3043451"/>
                </a:lnTo>
                <a:lnTo>
                  <a:pt x="0" y="3398292"/>
                </a:lnTo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2C2A7-5726-4365-B478-EA97D884F8AC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Dining Terrace + Garden Walk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2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787BA-8D6F-4B16-A5F4-9170463D9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8" r="12443" b="-8"/>
          <a:stretch/>
        </p:blipFill>
        <p:spPr>
          <a:xfrm>
            <a:off x="0" y="853"/>
            <a:ext cx="15544800" cy="10056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1B0A7-B8F6-4E94-8071-547DE18FF8D9}"/>
              </a:ext>
            </a:extLst>
          </p:cNvPr>
          <p:cNvSpPr txBox="1"/>
          <p:nvPr/>
        </p:nvSpPr>
        <p:spPr>
          <a:xfrm>
            <a:off x="6993340" y="4736811"/>
            <a:ext cx="155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Ornamental Planting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AFFF8-8E21-4232-96D3-3F09A8F92405}"/>
              </a:ext>
            </a:extLst>
          </p:cNvPr>
          <p:cNvSpPr txBox="1"/>
          <p:nvPr/>
        </p:nvSpPr>
        <p:spPr>
          <a:xfrm>
            <a:off x="11589721" y="6361681"/>
            <a:ext cx="1558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 Wall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05931-0611-46AA-A773-91CB4105AAC4}"/>
              </a:ext>
            </a:extLst>
          </p:cNvPr>
          <p:cNvSpPr txBox="1"/>
          <p:nvPr/>
        </p:nvSpPr>
        <p:spPr>
          <a:xfrm>
            <a:off x="7338968" y="8509794"/>
            <a:ext cx="24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Decorative Paving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22AA9-98B5-4DD6-AB92-233B32C6CF15}"/>
              </a:ext>
            </a:extLst>
          </p:cNvPr>
          <p:cNvSpPr txBox="1"/>
          <p:nvPr/>
        </p:nvSpPr>
        <p:spPr>
          <a:xfrm>
            <a:off x="11156291" y="1606606"/>
            <a:ext cx="24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Canopy Trees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D31DA-3824-4118-985D-2E73F854C6AD}"/>
              </a:ext>
            </a:extLst>
          </p:cNvPr>
          <p:cNvSpPr txBox="1"/>
          <p:nvPr/>
        </p:nvSpPr>
        <p:spPr>
          <a:xfrm>
            <a:off x="2098936" y="6530958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Flexible Seating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D6F2-F017-4589-A3CE-389047E871CA}"/>
              </a:ext>
            </a:extLst>
          </p:cNvPr>
          <p:cNvSpPr txBox="1"/>
          <p:nvPr/>
        </p:nvSpPr>
        <p:spPr>
          <a:xfrm>
            <a:off x="10707806" y="3696719"/>
            <a:ext cx="1558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Walk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F54BDC-E70E-4694-A45B-83D15A488CFB}"/>
              </a:ext>
            </a:extLst>
          </p:cNvPr>
          <p:cNvCxnSpPr>
            <a:cxnSpLocks/>
          </p:cNvCxnSpPr>
          <p:nvPr/>
        </p:nvCxnSpPr>
        <p:spPr>
          <a:xfrm flipV="1">
            <a:off x="11433412" y="4120417"/>
            <a:ext cx="0" cy="792777"/>
          </a:xfrm>
          <a:prstGeom prst="line">
            <a:avLst/>
          </a:prstGeom>
          <a:ln w="25400">
            <a:solidFill>
              <a:schemeClr val="bg1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3A13B7D-5CFB-4A62-AFB8-7BE1D8998CE6}"/>
              </a:ext>
            </a:extLst>
          </p:cNvPr>
          <p:cNvSpPr txBox="1"/>
          <p:nvPr/>
        </p:nvSpPr>
        <p:spPr>
          <a:xfrm>
            <a:off x="1161922" y="3736839"/>
            <a:ext cx="1558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 Walk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8C04D6-3CD0-4E57-94BF-2FFA87DC3112}"/>
              </a:ext>
            </a:extLst>
          </p:cNvPr>
          <p:cNvCxnSpPr>
            <a:cxnSpLocks/>
          </p:cNvCxnSpPr>
          <p:nvPr/>
        </p:nvCxnSpPr>
        <p:spPr>
          <a:xfrm flipV="1">
            <a:off x="1887528" y="4160537"/>
            <a:ext cx="0" cy="792777"/>
          </a:xfrm>
          <a:prstGeom prst="line">
            <a:avLst/>
          </a:prstGeom>
          <a:ln w="25400">
            <a:solidFill>
              <a:schemeClr val="bg1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1EE3C1-24CA-48A3-9CAD-707E40CDBD46}"/>
              </a:ext>
            </a:extLst>
          </p:cNvPr>
          <p:cNvSpPr/>
          <p:nvPr/>
        </p:nvSpPr>
        <p:spPr>
          <a:xfrm rot="1468064">
            <a:off x="12966952" y="417401"/>
            <a:ext cx="1715278" cy="1816712"/>
          </a:xfrm>
          <a:custGeom>
            <a:avLst/>
            <a:gdLst>
              <a:gd name="connsiteX0" fmla="*/ 0 w 2798618"/>
              <a:gd name="connsiteY0" fmla="*/ 581891 h 2992582"/>
              <a:gd name="connsiteX1" fmla="*/ 1191491 w 2798618"/>
              <a:gd name="connsiteY1" fmla="*/ 0 h 2992582"/>
              <a:gd name="connsiteX2" fmla="*/ 1482437 w 2798618"/>
              <a:gd name="connsiteY2" fmla="*/ 595745 h 2992582"/>
              <a:gd name="connsiteX3" fmla="*/ 2466109 w 2798618"/>
              <a:gd name="connsiteY3" fmla="*/ 124691 h 2992582"/>
              <a:gd name="connsiteX4" fmla="*/ 2715491 w 2798618"/>
              <a:gd name="connsiteY4" fmla="*/ 692727 h 2992582"/>
              <a:gd name="connsiteX5" fmla="*/ 2549237 w 2798618"/>
              <a:gd name="connsiteY5" fmla="*/ 789709 h 2992582"/>
              <a:gd name="connsiteX6" fmla="*/ 2798618 w 2798618"/>
              <a:gd name="connsiteY6" fmla="*/ 1191491 h 2992582"/>
              <a:gd name="connsiteX7" fmla="*/ 2770909 w 2798618"/>
              <a:gd name="connsiteY7" fmla="*/ 2230582 h 2992582"/>
              <a:gd name="connsiteX8" fmla="*/ 2119746 w 2798618"/>
              <a:gd name="connsiteY8" fmla="*/ 2535382 h 2992582"/>
              <a:gd name="connsiteX9" fmla="*/ 2230582 w 2798618"/>
              <a:gd name="connsiteY9" fmla="*/ 2715491 h 2992582"/>
              <a:gd name="connsiteX10" fmla="*/ 1676400 w 2798618"/>
              <a:gd name="connsiteY10" fmla="*/ 2992582 h 2992582"/>
              <a:gd name="connsiteX11" fmla="*/ 1593273 w 2798618"/>
              <a:gd name="connsiteY11" fmla="*/ 2757054 h 2992582"/>
              <a:gd name="connsiteX12" fmla="*/ 1108364 w 2798618"/>
              <a:gd name="connsiteY12" fmla="*/ 2964872 h 2992582"/>
              <a:gd name="connsiteX13" fmla="*/ 0 w 2798618"/>
              <a:gd name="connsiteY13" fmla="*/ 581891 h 2992582"/>
              <a:gd name="connsiteX0" fmla="*/ 0 w 2798618"/>
              <a:gd name="connsiteY0" fmla="*/ 581891 h 2992582"/>
              <a:gd name="connsiteX1" fmla="*/ 1191491 w 2798618"/>
              <a:gd name="connsiteY1" fmla="*/ 0 h 2992582"/>
              <a:gd name="connsiteX2" fmla="*/ 1482437 w 2798618"/>
              <a:gd name="connsiteY2" fmla="*/ 595745 h 2992582"/>
              <a:gd name="connsiteX3" fmla="*/ 2466109 w 2798618"/>
              <a:gd name="connsiteY3" fmla="*/ 124691 h 2992582"/>
              <a:gd name="connsiteX4" fmla="*/ 2715491 w 2798618"/>
              <a:gd name="connsiteY4" fmla="*/ 692727 h 2992582"/>
              <a:gd name="connsiteX5" fmla="*/ 2549237 w 2798618"/>
              <a:gd name="connsiteY5" fmla="*/ 789709 h 2992582"/>
              <a:gd name="connsiteX6" fmla="*/ 2798618 w 2798618"/>
              <a:gd name="connsiteY6" fmla="*/ 1191491 h 2992582"/>
              <a:gd name="connsiteX7" fmla="*/ 2770909 w 2798618"/>
              <a:gd name="connsiteY7" fmla="*/ 2230582 h 2992582"/>
              <a:gd name="connsiteX8" fmla="*/ 2119746 w 2798618"/>
              <a:gd name="connsiteY8" fmla="*/ 2535382 h 2992582"/>
              <a:gd name="connsiteX9" fmla="*/ 2230582 w 2798618"/>
              <a:gd name="connsiteY9" fmla="*/ 2715491 h 2992582"/>
              <a:gd name="connsiteX10" fmla="*/ 1676400 w 2798618"/>
              <a:gd name="connsiteY10" fmla="*/ 2992582 h 2992582"/>
              <a:gd name="connsiteX11" fmla="*/ 1568875 w 2798618"/>
              <a:gd name="connsiteY11" fmla="*/ 2768157 h 2992582"/>
              <a:gd name="connsiteX12" fmla="*/ 1108364 w 2798618"/>
              <a:gd name="connsiteY12" fmla="*/ 2964872 h 2992582"/>
              <a:gd name="connsiteX13" fmla="*/ 0 w 2798618"/>
              <a:gd name="connsiteY13" fmla="*/ 581891 h 2992582"/>
              <a:gd name="connsiteX0" fmla="*/ 0 w 2798618"/>
              <a:gd name="connsiteY0" fmla="*/ 581891 h 2992582"/>
              <a:gd name="connsiteX1" fmla="*/ 1191491 w 2798618"/>
              <a:gd name="connsiteY1" fmla="*/ 0 h 2992582"/>
              <a:gd name="connsiteX2" fmla="*/ 1482437 w 2798618"/>
              <a:gd name="connsiteY2" fmla="*/ 595745 h 2992582"/>
              <a:gd name="connsiteX3" fmla="*/ 2466109 w 2798618"/>
              <a:gd name="connsiteY3" fmla="*/ 124691 h 2992582"/>
              <a:gd name="connsiteX4" fmla="*/ 2715491 w 2798618"/>
              <a:gd name="connsiteY4" fmla="*/ 692727 h 2992582"/>
              <a:gd name="connsiteX5" fmla="*/ 2549237 w 2798618"/>
              <a:gd name="connsiteY5" fmla="*/ 789709 h 2992582"/>
              <a:gd name="connsiteX6" fmla="*/ 2798618 w 2798618"/>
              <a:gd name="connsiteY6" fmla="*/ 1191491 h 2992582"/>
              <a:gd name="connsiteX7" fmla="*/ 2770909 w 2798618"/>
              <a:gd name="connsiteY7" fmla="*/ 2230582 h 2992582"/>
              <a:gd name="connsiteX8" fmla="*/ 2133041 w 2798618"/>
              <a:gd name="connsiteY8" fmla="*/ 2499882 h 2992582"/>
              <a:gd name="connsiteX9" fmla="*/ 2230582 w 2798618"/>
              <a:gd name="connsiteY9" fmla="*/ 2715491 h 2992582"/>
              <a:gd name="connsiteX10" fmla="*/ 1676400 w 2798618"/>
              <a:gd name="connsiteY10" fmla="*/ 2992582 h 2992582"/>
              <a:gd name="connsiteX11" fmla="*/ 1568875 w 2798618"/>
              <a:gd name="connsiteY11" fmla="*/ 2768157 h 2992582"/>
              <a:gd name="connsiteX12" fmla="*/ 1108364 w 2798618"/>
              <a:gd name="connsiteY12" fmla="*/ 2964872 h 2992582"/>
              <a:gd name="connsiteX13" fmla="*/ 0 w 2798618"/>
              <a:gd name="connsiteY13" fmla="*/ 581891 h 2992582"/>
              <a:gd name="connsiteX0" fmla="*/ 0 w 2798618"/>
              <a:gd name="connsiteY0" fmla="*/ 581891 h 2992582"/>
              <a:gd name="connsiteX1" fmla="*/ 1191491 w 2798618"/>
              <a:gd name="connsiteY1" fmla="*/ 0 h 2992582"/>
              <a:gd name="connsiteX2" fmla="*/ 1482437 w 2798618"/>
              <a:gd name="connsiteY2" fmla="*/ 595745 h 2992582"/>
              <a:gd name="connsiteX3" fmla="*/ 2466109 w 2798618"/>
              <a:gd name="connsiteY3" fmla="*/ 124691 h 2992582"/>
              <a:gd name="connsiteX4" fmla="*/ 2752090 w 2798618"/>
              <a:gd name="connsiteY4" fmla="*/ 676073 h 2992582"/>
              <a:gd name="connsiteX5" fmla="*/ 2549237 w 2798618"/>
              <a:gd name="connsiteY5" fmla="*/ 789709 h 2992582"/>
              <a:gd name="connsiteX6" fmla="*/ 2798618 w 2798618"/>
              <a:gd name="connsiteY6" fmla="*/ 1191491 h 2992582"/>
              <a:gd name="connsiteX7" fmla="*/ 2770909 w 2798618"/>
              <a:gd name="connsiteY7" fmla="*/ 2230582 h 2992582"/>
              <a:gd name="connsiteX8" fmla="*/ 2133041 w 2798618"/>
              <a:gd name="connsiteY8" fmla="*/ 2499882 h 2992582"/>
              <a:gd name="connsiteX9" fmla="*/ 2230582 w 2798618"/>
              <a:gd name="connsiteY9" fmla="*/ 2715491 h 2992582"/>
              <a:gd name="connsiteX10" fmla="*/ 1676400 w 2798618"/>
              <a:gd name="connsiteY10" fmla="*/ 2992582 h 2992582"/>
              <a:gd name="connsiteX11" fmla="*/ 1568875 w 2798618"/>
              <a:gd name="connsiteY11" fmla="*/ 2768157 h 2992582"/>
              <a:gd name="connsiteX12" fmla="*/ 1108364 w 2798618"/>
              <a:gd name="connsiteY12" fmla="*/ 2964872 h 2992582"/>
              <a:gd name="connsiteX13" fmla="*/ 0 w 2798618"/>
              <a:gd name="connsiteY13" fmla="*/ 581891 h 2992582"/>
              <a:gd name="connsiteX0" fmla="*/ 0 w 2798618"/>
              <a:gd name="connsiteY0" fmla="*/ 574855 h 2985546"/>
              <a:gd name="connsiteX1" fmla="*/ 1165242 w 2798618"/>
              <a:gd name="connsiteY1" fmla="*/ 0 h 2985546"/>
              <a:gd name="connsiteX2" fmla="*/ 1482437 w 2798618"/>
              <a:gd name="connsiteY2" fmla="*/ 588709 h 2985546"/>
              <a:gd name="connsiteX3" fmla="*/ 2466109 w 2798618"/>
              <a:gd name="connsiteY3" fmla="*/ 117655 h 2985546"/>
              <a:gd name="connsiteX4" fmla="*/ 2752090 w 2798618"/>
              <a:gd name="connsiteY4" fmla="*/ 669037 h 2985546"/>
              <a:gd name="connsiteX5" fmla="*/ 2549237 w 2798618"/>
              <a:gd name="connsiteY5" fmla="*/ 782673 h 2985546"/>
              <a:gd name="connsiteX6" fmla="*/ 2798618 w 2798618"/>
              <a:gd name="connsiteY6" fmla="*/ 1184455 h 2985546"/>
              <a:gd name="connsiteX7" fmla="*/ 2770909 w 2798618"/>
              <a:gd name="connsiteY7" fmla="*/ 2223546 h 2985546"/>
              <a:gd name="connsiteX8" fmla="*/ 2133041 w 2798618"/>
              <a:gd name="connsiteY8" fmla="*/ 2492846 h 2985546"/>
              <a:gd name="connsiteX9" fmla="*/ 2230582 w 2798618"/>
              <a:gd name="connsiteY9" fmla="*/ 2708455 h 2985546"/>
              <a:gd name="connsiteX10" fmla="*/ 1676400 w 2798618"/>
              <a:gd name="connsiteY10" fmla="*/ 2985546 h 2985546"/>
              <a:gd name="connsiteX11" fmla="*/ 1568875 w 2798618"/>
              <a:gd name="connsiteY11" fmla="*/ 2761121 h 2985546"/>
              <a:gd name="connsiteX12" fmla="*/ 1108364 w 2798618"/>
              <a:gd name="connsiteY12" fmla="*/ 2957836 h 2985546"/>
              <a:gd name="connsiteX13" fmla="*/ 0 w 2798618"/>
              <a:gd name="connsiteY13" fmla="*/ 574855 h 2985546"/>
              <a:gd name="connsiteX0" fmla="*/ 0 w 2798618"/>
              <a:gd name="connsiteY0" fmla="*/ 569692 h 2980383"/>
              <a:gd name="connsiteX1" fmla="*/ 1197043 w 2798618"/>
              <a:gd name="connsiteY1" fmla="*/ 0 h 2980383"/>
              <a:gd name="connsiteX2" fmla="*/ 1482437 w 2798618"/>
              <a:gd name="connsiteY2" fmla="*/ 583546 h 2980383"/>
              <a:gd name="connsiteX3" fmla="*/ 2466109 w 2798618"/>
              <a:gd name="connsiteY3" fmla="*/ 112492 h 2980383"/>
              <a:gd name="connsiteX4" fmla="*/ 2752090 w 2798618"/>
              <a:gd name="connsiteY4" fmla="*/ 663874 h 2980383"/>
              <a:gd name="connsiteX5" fmla="*/ 2549237 w 2798618"/>
              <a:gd name="connsiteY5" fmla="*/ 777510 h 2980383"/>
              <a:gd name="connsiteX6" fmla="*/ 2798618 w 2798618"/>
              <a:gd name="connsiteY6" fmla="*/ 1179292 h 2980383"/>
              <a:gd name="connsiteX7" fmla="*/ 2770909 w 2798618"/>
              <a:gd name="connsiteY7" fmla="*/ 2218383 h 2980383"/>
              <a:gd name="connsiteX8" fmla="*/ 2133041 w 2798618"/>
              <a:gd name="connsiteY8" fmla="*/ 2487683 h 2980383"/>
              <a:gd name="connsiteX9" fmla="*/ 2230582 w 2798618"/>
              <a:gd name="connsiteY9" fmla="*/ 2703292 h 2980383"/>
              <a:gd name="connsiteX10" fmla="*/ 1676400 w 2798618"/>
              <a:gd name="connsiteY10" fmla="*/ 2980383 h 2980383"/>
              <a:gd name="connsiteX11" fmla="*/ 1568875 w 2798618"/>
              <a:gd name="connsiteY11" fmla="*/ 2755958 h 2980383"/>
              <a:gd name="connsiteX12" fmla="*/ 1108364 w 2798618"/>
              <a:gd name="connsiteY12" fmla="*/ 2952673 h 2980383"/>
              <a:gd name="connsiteX13" fmla="*/ 0 w 2798618"/>
              <a:gd name="connsiteY13" fmla="*/ 569692 h 2980383"/>
              <a:gd name="connsiteX0" fmla="*/ 0 w 2798618"/>
              <a:gd name="connsiteY0" fmla="*/ 569692 h 2980383"/>
              <a:gd name="connsiteX1" fmla="*/ 1197043 w 2798618"/>
              <a:gd name="connsiteY1" fmla="*/ 0 h 2980383"/>
              <a:gd name="connsiteX2" fmla="*/ 1482437 w 2798618"/>
              <a:gd name="connsiteY2" fmla="*/ 583546 h 2980383"/>
              <a:gd name="connsiteX3" fmla="*/ 2466109 w 2798618"/>
              <a:gd name="connsiteY3" fmla="*/ 112492 h 2980383"/>
              <a:gd name="connsiteX4" fmla="*/ 2752090 w 2798618"/>
              <a:gd name="connsiteY4" fmla="*/ 663874 h 2980383"/>
              <a:gd name="connsiteX5" fmla="*/ 2583984 w 2798618"/>
              <a:gd name="connsiteY5" fmla="*/ 756790 h 2980383"/>
              <a:gd name="connsiteX6" fmla="*/ 2798618 w 2798618"/>
              <a:gd name="connsiteY6" fmla="*/ 1179292 h 2980383"/>
              <a:gd name="connsiteX7" fmla="*/ 2770909 w 2798618"/>
              <a:gd name="connsiteY7" fmla="*/ 2218383 h 2980383"/>
              <a:gd name="connsiteX8" fmla="*/ 2133041 w 2798618"/>
              <a:gd name="connsiteY8" fmla="*/ 2487683 h 2980383"/>
              <a:gd name="connsiteX9" fmla="*/ 2230582 w 2798618"/>
              <a:gd name="connsiteY9" fmla="*/ 2703292 h 2980383"/>
              <a:gd name="connsiteX10" fmla="*/ 1676400 w 2798618"/>
              <a:gd name="connsiteY10" fmla="*/ 2980383 h 2980383"/>
              <a:gd name="connsiteX11" fmla="*/ 1568875 w 2798618"/>
              <a:gd name="connsiteY11" fmla="*/ 2755958 h 2980383"/>
              <a:gd name="connsiteX12" fmla="*/ 1108364 w 2798618"/>
              <a:gd name="connsiteY12" fmla="*/ 2952673 h 2980383"/>
              <a:gd name="connsiteX13" fmla="*/ 0 w 2798618"/>
              <a:gd name="connsiteY13" fmla="*/ 569692 h 2980383"/>
              <a:gd name="connsiteX0" fmla="*/ 0 w 2798618"/>
              <a:gd name="connsiteY0" fmla="*/ 569692 h 2964116"/>
              <a:gd name="connsiteX1" fmla="*/ 1197043 w 2798618"/>
              <a:gd name="connsiteY1" fmla="*/ 0 h 2964116"/>
              <a:gd name="connsiteX2" fmla="*/ 1482437 w 2798618"/>
              <a:gd name="connsiteY2" fmla="*/ 583546 h 2964116"/>
              <a:gd name="connsiteX3" fmla="*/ 2466109 w 2798618"/>
              <a:gd name="connsiteY3" fmla="*/ 112492 h 2964116"/>
              <a:gd name="connsiteX4" fmla="*/ 2752090 w 2798618"/>
              <a:gd name="connsiteY4" fmla="*/ 663874 h 2964116"/>
              <a:gd name="connsiteX5" fmla="*/ 2583984 w 2798618"/>
              <a:gd name="connsiteY5" fmla="*/ 756790 h 2964116"/>
              <a:gd name="connsiteX6" fmla="*/ 2798618 w 2798618"/>
              <a:gd name="connsiteY6" fmla="*/ 1179292 h 2964116"/>
              <a:gd name="connsiteX7" fmla="*/ 2770909 w 2798618"/>
              <a:gd name="connsiteY7" fmla="*/ 2218383 h 2964116"/>
              <a:gd name="connsiteX8" fmla="*/ 2133041 w 2798618"/>
              <a:gd name="connsiteY8" fmla="*/ 2487683 h 2964116"/>
              <a:gd name="connsiteX9" fmla="*/ 2230582 w 2798618"/>
              <a:gd name="connsiteY9" fmla="*/ 2703292 h 2964116"/>
              <a:gd name="connsiteX10" fmla="*/ 1668998 w 2798618"/>
              <a:gd name="connsiteY10" fmla="*/ 2964116 h 2964116"/>
              <a:gd name="connsiteX11" fmla="*/ 1568875 w 2798618"/>
              <a:gd name="connsiteY11" fmla="*/ 2755958 h 2964116"/>
              <a:gd name="connsiteX12" fmla="*/ 1108364 w 2798618"/>
              <a:gd name="connsiteY12" fmla="*/ 2952673 h 2964116"/>
              <a:gd name="connsiteX13" fmla="*/ 0 w 2798618"/>
              <a:gd name="connsiteY13" fmla="*/ 569692 h 296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8618" h="2964116">
                <a:moveTo>
                  <a:pt x="0" y="569692"/>
                </a:moveTo>
                <a:lnTo>
                  <a:pt x="1197043" y="0"/>
                </a:lnTo>
                <a:lnTo>
                  <a:pt x="1482437" y="583546"/>
                </a:lnTo>
                <a:lnTo>
                  <a:pt x="2466109" y="112492"/>
                </a:lnTo>
                <a:lnTo>
                  <a:pt x="2752090" y="663874"/>
                </a:lnTo>
                <a:lnTo>
                  <a:pt x="2583984" y="756790"/>
                </a:lnTo>
                <a:lnTo>
                  <a:pt x="2798618" y="1179292"/>
                </a:lnTo>
                <a:lnTo>
                  <a:pt x="2770909" y="2218383"/>
                </a:lnTo>
                <a:lnTo>
                  <a:pt x="2133041" y="2487683"/>
                </a:lnTo>
                <a:lnTo>
                  <a:pt x="2230582" y="2703292"/>
                </a:lnTo>
                <a:lnTo>
                  <a:pt x="1668998" y="2964116"/>
                </a:lnTo>
                <a:lnTo>
                  <a:pt x="1568875" y="2755958"/>
                </a:lnTo>
                <a:lnTo>
                  <a:pt x="1108364" y="2952673"/>
                </a:lnTo>
                <a:lnTo>
                  <a:pt x="0" y="56969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E802F1-6FE3-4E87-8699-0C483F5CD982}"/>
              </a:ext>
            </a:extLst>
          </p:cNvPr>
          <p:cNvGrpSpPr/>
          <p:nvPr/>
        </p:nvGrpSpPr>
        <p:grpSpPr>
          <a:xfrm rot="8375560">
            <a:off x="14711971" y="1648921"/>
            <a:ext cx="880628" cy="651072"/>
            <a:chOff x="14241477" y="1882406"/>
            <a:chExt cx="880628" cy="6510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A5FBEF2-83AF-4387-B5CE-CD92F9EF67F6}"/>
                </a:ext>
              </a:extLst>
            </p:cNvPr>
            <p:cNvCxnSpPr>
              <a:cxnSpLocks/>
            </p:cNvCxnSpPr>
            <p:nvPr/>
          </p:nvCxnSpPr>
          <p:spPr>
            <a:xfrm rot="1428343" flipH="1">
              <a:off x="14241477" y="2442558"/>
              <a:ext cx="762555" cy="0"/>
            </a:xfrm>
            <a:prstGeom prst="line">
              <a:avLst/>
            </a:prstGeom>
            <a:ln w="63500">
              <a:solidFill>
                <a:schemeClr val="tx1"/>
              </a:solidFill>
              <a:headEnd type="oval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FAE2A5-E8E2-47CE-A413-6540EA6F3604}"/>
                </a:ext>
              </a:extLst>
            </p:cNvPr>
            <p:cNvCxnSpPr>
              <a:cxnSpLocks/>
            </p:cNvCxnSpPr>
            <p:nvPr/>
          </p:nvCxnSpPr>
          <p:spPr>
            <a:xfrm rot="1428343" flipH="1" flipV="1">
              <a:off x="14672816" y="1882406"/>
              <a:ext cx="449289" cy="651072"/>
            </a:xfrm>
            <a:prstGeom prst="line">
              <a:avLst/>
            </a:prstGeom>
            <a:ln w="63500">
              <a:solidFill>
                <a:schemeClr val="tx1"/>
              </a:solidFill>
              <a:headEnd type="none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2E8D3DE-EE44-4CCF-8E0A-1175F6DE83E9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solidFill>
                  <a:schemeClr val="bg1"/>
                </a:solidFill>
                <a:latin typeface="Calibri"/>
                <a:cs typeface="Calibri"/>
              </a:rPr>
              <a:t>Dining Terrace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E3FBE-5256-4A5F-80EE-34A4FEAB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DFDA7-4848-4AE2-8D8D-F19C377EA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592"/>
            <a:ext cx="15544798" cy="1005839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8121A0-CD9A-4A61-84C2-7F12B22D0C7A}"/>
              </a:ext>
            </a:extLst>
          </p:cNvPr>
          <p:cNvSpPr/>
          <p:nvPr/>
        </p:nvSpPr>
        <p:spPr>
          <a:xfrm>
            <a:off x="5382229" y="1597307"/>
            <a:ext cx="6450726" cy="7099125"/>
          </a:xfrm>
          <a:custGeom>
            <a:avLst/>
            <a:gdLst>
              <a:gd name="connsiteX0" fmla="*/ 3738623 w 6585995"/>
              <a:gd name="connsiteY0" fmla="*/ 0 h 7106855"/>
              <a:gd name="connsiteX1" fmla="*/ 0 w 6585995"/>
              <a:gd name="connsiteY1" fmla="*/ 0 h 7106855"/>
              <a:gd name="connsiteX2" fmla="*/ 0 w 6585995"/>
              <a:gd name="connsiteY2" fmla="*/ 7106855 h 7106855"/>
              <a:gd name="connsiteX3" fmla="*/ 4942390 w 6585995"/>
              <a:gd name="connsiteY3" fmla="*/ 7106855 h 7106855"/>
              <a:gd name="connsiteX4" fmla="*/ 6192456 w 6585995"/>
              <a:gd name="connsiteY4" fmla="*/ 4467827 h 7106855"/>
              <a:gd name="connsiteX5" fmla="*/ 6192456 w 6585995"/>
              <a:gd name="connsiteY5" fmla="*/ 3460830 h 7106855"/>
              <a:gd name="connsiteX6" fmla="*/ 6585995 w 6585995"/>
              <a:gd name="connsiteY6" fmla="*/ 3460830 h 7106855"/>
              <a:gd name="connsiteX7" fmla="*/ 6585995 w 6585995"/>
              <a:gd name="connsiteY7" fmla="*/ 1736202 h 7106855"/>
              <a:gd name="connsiteX8" fmla="*/ 3715474 w 6585995"/>
              <a:gd name="connsiteY8" fmla="*/ 1736202 h 7106855"/>
              <a:gd name="connsiteX9" fmla="*/ 3738623 w 6585995"/>
              <a:gd name="connsiteY9" fmla="*/ 0 h 7106855"/>
              <a:gd name="connsiteX0" fmla="*/ 3738623 w 6585995"/>
              <a:gd name="connsiteY0" fmla="*/ 0 h 7106855"/>
              <a:gd name="connsiteX1" fmla="*/ 92597 w 6585995"/>
              <a:gd name="connsiteY1" fmla="*/ 0 h 7106855"/>
              <a:gd name="connsiteX2" fmla="*/ 0 w 6585995"/>
              <a:gd name="connsiteY2" fmla="*/ 7106855 h 7106855"/>
              <a:gd name="connsiteX3" fmla="*/ 4942390 w 6585995"/>
              <a:gd name="connsiteY3" fmla="*/ 7106855 h 7106855"/>
              <a:gd name="connsiteX4" fmla="*/ 6192456 w 6585995"/>
              <a:gd name="connsiteY4" fmla="*/ 4467827 h 7106855"/>
              <a:gd name="connsiteX5" fmla="*/ 6192456 w 6585995"/>
              <a:gd name="connsiteY5" fmla="*/ 3460830 h 7106855"/>
              <a:gd name="connsiteX6" fmla="*/ 6585995 w 6585995"/>
              <a:gd name="connsiteY6" fmla="*/ 3460830 h 7106855"/>
              <a:gd name="connsiteX7" fmla="*/ 6585995 w 6585995"/>
              <a:gd name="connsiteY7" fmla="*/ 1736202 h 7106855"/>
              <a:gd name="connsiteX8" fmla="*/ 3715474 w 6585995"/>
              <a:gd name="connsiteY8" fmla="*/ 1736202 h 7106855"/>
              <a:gd name="connsiteX9" fmla="*/ 3738623 w 6585995"/>
              <a:gd name="connsiteY9" fmla="*/ 0 h 7106855"/>
              <a:gd name="connsiteX0" fmla="*/ 3692325 w 6539697"/>
              <a:gd name="connsiteY0" fmla="*/ 0 h 7118429"/>
              <a:gd name="connsiteX1" fmla="*/ 46299 w 6539697"/>
              <a:gd name="connsiteY1" fmla="*/ 0 h 7118429"/>
              <a:gd name="connsiteX2" fmla="*/ 0 w 6539697"/>
              <a:gd name="connsiteY2" fmla="*/ 7118429 h 7118429"/>
              <a:gd name="connsiteX3" fmla="*/ 4896092 w 6539697"/>
              <a:gd name="connsiteY3" fmla="*/ 7106855 h 7118429"/>
              <a:gd name="connsiteX4" fmla="*/ 6146158 w 6539697"/>
              <a:gd name="connsiteY4" fmla="*/ 4467827 h 7118429"/>
              <a:gd name="connsiteX5" fmla="*/ 6146158 w 6539697"/>
              <a:gd name="connsiteY5" fmla="*/ 3460830 h 7118429"/>
              <a:gd name="connsiteX6" fmla="*/ 6539697 w 6539697"/>
              <a:gd name="connsiteY6" fmla="*/ 3460830 h 7118429"/>
              <a:gd name="connsiteX7" fmla="*/ 6539697 w 6539697"/>
              <a:gd name="connsiteY7" fmla="*/ 1736202 h 7118429"/>
              <a:gd name="connsiteX8" fmla="*/ 3669176 w 6539697"/>
              <a:gd name="connsiteY8" fmla="*/ 1736202 h 7118429"/>
              <a:gd name="connsiteX9" fmla="*/ 3692325 w 6539697"/>
              <a:gd name="connsiteY9" fmla="*/ 0 h 7118429"/>
              <a:gd name="connsiteX0" fmla="*/ 3692325 w 6539697"/>
              <a:gd name="connsiteY0" fmla="*/ 0 h 7118429"/>
              <a:gd name="connsiteX1" fmla="*/ 46299 w 6539697"/>
              <a:gd name="connsiteY1" fmla="*/ 0 h 7118429"/>
              <a:gd name="connsiteX2" fmla="*/ 0 w 6539697"/>
              <a:gd name="connsiteY2" fmla="*/ 7118429 h 7118429"/>
              <a:gd name="connsiteX3" fmla="*/ 4872942 w 6539697"/>
              <a:gd name="connsiteY3" fmla="*/ 7083705 h 7118429"/>
              <a:gd name="connsiteX4" fmla="*/ 6146158 w 6539697"/>
              <a:gd name="connsiteY4" fmla="*/ 4467827 h 7118429"/>
              <a:gd name="connsiteX5" fmla="*/ 6146158 w 6539697"/>
              <a:gd name="connsiteY5" fmla="*/ 3460830 h 7118429"/>
              <a:gd name="connsiteX6" fmla="*/ 6539697 w 6539697"/>
              <a:gd name="connsiteY6" fmla="*/ 3460830 h 7118429"/>
              <a:gd name="connsiteX7" fmla="*/ 6539697 w 6539697"/>
              <a:gd name="connsiteY7" fmla="*/ 1736202 h 7118429"/>
              <a:gd name="connsiteX8" fmla="*/ 3669176 w 6539697"/>
              <a:gd name="connsiteY8" fmla="*/ 1736202 h 7118429"/>
              <a:gd name="connsiteX9" fmla="*/ 3692325 w 6539697"/>
              <a:gd name="connsiteY9" fmla="*/ 0 h 7118429"/>
              <a:gd name="connsiteX0" fmla="*/ 3692325 w 6539697"/>
              <a:gd name="connsiteY0" fmla="*/ 0 h 7118429"/>
              <a:gd name="connsiteX1" fmla="*/ 46299 w 6539697"/>
              <a:gd name="connsiteY1" fmla="*/ 0 h 7118429"/>
              <a:gd name="connsiteX2" fmla="*/ 0 w 6539697"/>
              <a:gd name="connsiteY2" fmla="*/ 7118429 h 7118429"/>
              <a:gd name="connsiteX3" fmla="*/ 4872942 w 6539697"/>
              <a:gd name="connsiteY3" fmla="*/ 7083705 h 7118429"/>
              <a:gd name="connsiteX4" fmla="*/ 6065136 w 6539697"/>
              <a:gd name="connsiteY4" fmla="*/ 4467827 h 7118429"/>
              <a:gd name="connsiteX5" fmla="*/ 6146158 w 6539697"/>
              <a:gd name="connsiteY5" fmla="*/ 3460830 h 7118429"/>
              <a:gd name="connsiteX6" fmla="*/ 6539697 w 6539697"/>
              <a:gd name="connsiteY6" fmla="*/ 3460830 h 7118429"/>
              <a:gd name="connsiteX7" fmla="*/ 6539697 w 6539697"/>
              <a:gd name="connsiteY7" fmla="*/ 1736202 h 7118429"/>
              <a:gd name="connsiteX8" fmla="*/ 3669176 w 6539697"/>
              <a:gd name="connsiteY8" fmla="*/ 1736202 h 7118429"/>
              <a:gd name="connsiteX9" fmla="*/ 3692325 w 6539697"/>
              <a:gd name="connsiteY9" fmla="*/ 0 h 7118429"/>
              <a:gd name="connsiteX0" fmla="*/ 3692325 w 6539697"/>
              <a:gd name="connsiteY0" fmla="*/ 0 h 7118429"/>
              <a:gd name="connsiteX1" fmla="*/ 46299 w 6539697"/>
              <a:gd name="connsiteY1" fmla="*/ 0 h 7118429"/>
              <a:gd name="connsiteX2" fmla="*/ 0 w 6539697"/>
              <a:gd name="connsiteY2" fmla="*/ 7118429 h 7118429"/>
              <a:gd name="connsiteX3" fmla="*/ 4872942 w 6539697"/>
              <a:gd name="connsiteY3" fmla="*/ 7083705 h 7118429"/>
              <a:gd name="connsiteX4" fmla="*/ 6065136 w 6539697"/>
              <a:gd name="connsiteY4" fmla="*/ 4467827 h 7118429"/>
              <a:gd name="connsiteX5" fmla="*/ 6041986 w 6539697"/>
              <a:gd name="connsiteY5" fmla="*/ 3437681 h 7118429"/>
              <a:gd name="connsiteX6" fmla="*/ 6539697 w 6539697"/>
              <a:gd name="connsiteY6" fmla="*/ 3460830 h 7118429"/>
              <a:gd name="connsiteX7" fmla="*/ 6539697 w 6539697"/>
              <a:gd name="connsiteY7" fmla="*/ 1736202 h 7118429"/>
              <a:gd name="connsiteX8" fmla="*/ 3669176 w 6539697"/>
              <a:gd name="connsiteY8" fmla="*/ 1736202 h 7118429"/>
              <a:gd name="connsiteX9" fmla="*/ 3692325 w 6539697"/>
              <a:gd name="connsiteY9" fmla="*/ 0 h 7118429"/>
              <a:gd name="connsiteX0" fmla="*/ 3692325 w 6539697"/>
              <a:gd name="connsiteY0" fmla="*/ 0 h 7118429"/>
              <a:gd name="connsiteX1" fmla="*/ 46299 w 6539697"/>
              <a:gd name="connsiteY1" fmla="*/ 0 h 7118429"/>
              <a:gd name="connsiteX2" fmla="*/ 0 w 6539697"/>
              <a:gd name="connsiteY2" fmla="*/ 7118429 h 7118429"/>
              <a:gd name="connsiteX3" fmla="*/ 4872942 w 6539697"/>
              <a:gd name="connsiteY3" fmla="*/ 7083705 h 7118429"/>
              <a:gd name="connsiteX4" fmla="*/ 6065136 w 6539697"/>
              <a:gd name="connsiteY4" fmla="*/ 4467827 h 7118429"/>
              <a:gd name="connsiteX5" fmla="*/ 6041986 w 6539697"/>
              <a:gd name="connsiteY5" fmla="*/ 3437681 h 7118429"/>
              <a:gd name="connsiteX6" fmla="*/ 6497025 w 6539697"/>
              <a:gd name="connsiteY6" fmla="*/ 3436446 h 7118429"/>
              <a:gd name="connsiteX7" fmla="*/ 6539697 w 6539697"/>
              <a:gd name="connsiteY7" fmla="*/ 1736202 h 7118429"/>
              <a:gd name="connsiteX8" fmla="*/ 3669176 w 6539697"/>
              <a:gd name="connsiteY8" fmla="*/ 1736202 h 7118429"/>
              <a:gd name="connsiteX9" fmla="*/ 3692325 w 6539697"/>
              <a:gd name="connsiteY9" fmla="*/ 0 h 7118429"/>
              <a:gd name="connsiteX0" fmla="*/ 3692325 w 6497025"/>
              <a:gd name="connsiteY0" fmla="*/ 0 h 7118429"/>
              <a:gd name="connsiteX1" fmla="*/ 46299 w 6497025"/>
              <a:gd name="connsiteY1" fmla="*/ 0 h 7118429"/>
              <a:gd name="connsiteX2" fmla="*/ 0 w 6497025"/>
              <a:gd name="connsiteY2" fmla="*/ 7118429 h 7118429"/>
              <a:gd name="connsiteX3" fmla="*/ 4872942 w 6497025"/>
              <a:gd name="connsiteY3" fmla="*/ 7083705 h 7118429"/>
              <a:gd name="connsiteX4" fmla="*/ 6065136 w 6497025"/>
              <a:gd name="connsiteY4" fmla="*/ 4467827 h 7118429"/>
              <a:gd name="connsiteX5" fmla="*/ 6041986 w 6497025"/>
              <a:gd name="connsiteY5" fmla="*/ 3437681 h 7118429"/>
              <a:gd name="connsiteX6" fmla="*/ 6497025 w 6497025"/>
              <a:gd name="connsiteY6" fmla="*/ 3436446 h 7118429"/>
              <a:gd name="connsiteX7" fmla="*/ 6478737 w 6497025"/>
              <a:gd name="connsiteY7" fmla="*/ 1724010 h 7118429"/>
              <a:gd name="connsiteX8" fmla="*/ 3669176 w 6497025"/>
              <a:gd name="connsiteY8" fmla="*/ 1736202 h 7118429"/>
              <a:gd name="connsiteX9" fmla="*/ 3692325 w 6497025"/>
              <a:gd name="connsiteY9" fmla="*/ 0 h 7118429"/>
              <a:gd name="connsiteX0" fmla="*/ 3692325 w 6497025"/>
              <a:gd name="connsiteY0" fmla="*/ 0 h 7118429"/>
              <a:gd name="connsiteX1" fmla="*/ 46299 w 6497025"/>
              <a:gd name="connsiteY1" fmla="*/ 0 h 7118429"/>
              <a:gd name="connsiteX2" fmla="*/ 0 w 6497025"/>
              <a:gd name="connsiteY2" fmla="*/ 7118429 h 7118429"/>
              <a:gd name="connsiteX3" fmla="*/ 4872942 w 6497025"/>
              <a:gd name="connsiteY3" fmla="*/ 7083705 h 7118429"/>
              <a:gd name="connsiteX4" fmla="*/ 6065136 w 6497025"/>
              <a:gd name="connsiteY4" fmla="*/ 4467827 h 7118429"/>
              <a:gd name="connsiteX5" fmla="*/ 6054178 w 6497025"/>
              <a:gd name="connsiteY5" fmla="*/ 3437681 h 7118429"/>
              <a:gd name="connsiteX6" fmla="*/ 6497025 w 6497025"/>
              <a:gd name="connsiteY6" fmla="*/ 3436446 h 7118429"/>
              <a:gd name="connsiteX7" fmla="*/ 6478737 w 6497025"/>
              <a:gd name="connsiteY7" fmla="*/ 1724010 h 7118429"/>
              <a:gd name="connsiteX8" fmla="*/ 3669176 w 6497025"/>
              <a:gd name="connsiteY8" fmla="*/ 1736202 h 7118429"/>
              <a:gd name="connsiteX9" fmla="*/ 3692325 w 6497025"/>
              <a:gd name="connsiteY9" fmla="*/ 0 h 7118429"/>
              <a:gd name="connsiteX0" fmla="*/ 3692325 w 6497025"/>
              <a:gd name="connsiteY0" fmla="*/ 0 h 7118429"/>
              <a:gd name="connsiteX1" fmla="*/ 46299 w 6497025"/>
              <a:gd name="connsiteY1" fmla="*/ 0 h 7118429"/>
              <a:gd name="connsiteX2" fmla="*/ 0 w 6497025"/>
              <a:gd name="connsiteY2" fmla="*/ 7118429 h 7118429"/>
              <a:gd name="connsiteX3" fmla="*/ 4872942 w 6497025"/>
              <a:gd name="connsiteY3" fmla="*/ 7083705 h 7118429"/>
              <a:gd name="connsiteX4" fmla="*/ 6059040 w 6497025"/>
              <a:gd name="connsiteY4" fmla="*/ 4480019 h 7118429"/>
              <a:gd name="connsiteX5" fmla="*/ 6054178 w 6497025"/>
              <a:gd name="connsiteY5" fmla="*/ 3437681 h 7118429"/>
              <a:gd name="connsiteX6" fmla="*/ 6497025 w 6497025"/>
              <a:gd name="connsiteY6" fmla="*/ 3436446 h 7118429"/>
              <a:gd name="connsiteX7" fmla="*/ 6478737 w 6497025"/>
              <a:gd name="connsiteY7" fmla="*/ 1724010 h 7118429"/>
              <a:gd name="connsiteX8" fmla="*/ 3669176 w 6497025"/>
              <a:gd name="connsiteY8" fmla="*/ 1736202 h 7118429"/>
              <a:gd name="connsiteX9" fmla="*/ 3692325 w 6497025"/>
              <a:gd name="connsiteY9" fmla="*/ 0 h 7118429"/>
              <a:gd name="connsiteX0" fmla="*/ 3661845 w 6497025"/>
              <a:gd name="connsiteY0" fmla="*/ 0 h 7118429"/>
              <a:gd name="connsiteX1" fmla="*/ 46299 w 6497025"/>
              <a:gd name="connsiteY1" fmla="*/ 0 h 7118429"/>
              <a:gd name="connsiteX2" fmla="*/ 0 w 6497025"/>
              <a:gd name="connsiteY2" fmla="*/ 7118429 h 7118429"/>
              <a:gd name="connsiteX3" fmla="*/ 4872942 w 6497025"/>
              <a:gd name="connsiteY3" fmla="*/ 7083705 h 7118429"/>
              <a:gd name="connsiteX4" fmla="*/ 6059040 w 6497025"/>
              <a:gd name="connsiteY4" fmla="*/ 4480019 h 7118429"/>
              <a:gd name="connsiteX5" fmla="*/ 6054178 w 6497025"/>
              <a:gd name="connsiteY5" fmla="*/ 3437681 h 7118429"/>
              <a:gd name="connsiteX6" fmla="*/ 6497025 w 6497025"/>
              <a:gd name="connsiteY6" fmla="*/ 3436446 h 7118429"/>
              <a:gd name="connsiteX7" fmla="*/ 6478737 w 6497025"/>
              <a:gd name="connsiteY7" fmla="*/ 1724010 h 7118429"/>
              <a:gd name="connsiteX8" fmla="*/ 3669176 w 6497025"/>
              <a:gd name="connsiteY8" fmla="*/ 1736202 h 7118429"/>
              <a:gd name="connsiteX9" fmla="*/ 3661845 w 6497025"/>
              <a:gd name="connsiteY9" fmla="*/ 0 h 7118429"/>
              <a:gd name="connsiteX0" fmla="*/ 3615546 w 6450726"/>
              <a:gd name="connsiteY0" fmla="*/ 0 h 7123509"/>
              <a:gd name="connsiteX1" fmla="*/ 0 w 6450726"/>
              <a:gd name="connsiteY1" fmla="*/ 0 h 7123509"/>
              <a:gd name="connsiteX2" fmla="*/ 4501 w 6450726"/>
              <a:gd name="connsiteY2" fmla="*/ 7123509 h 7123509"/>
              <a:gd name="connsiteX3" fmla="*/ 4826643 w 6450726"/>
              <a:gd name="connsiteY3" fmla="*/ 7083705 h 7123509"/>
              <a:gd name="connsiteX4" fmla="*/ 6012741 w 6450726"/>
              <a:gd name="connsiteY4" fmla="*/ 4480019 h 7123509"/>
              <a:gd name="connsiteX5" fmla="*/ 6007879 w 6450726"/>
              <a:gd name="connsiteY5" fmla="*/ 3437681 h 7123509"/>
              <a:gd name="connsiteX6" fmla="*/ 6450726 w 6450726"/>
              <a:gd name="connsiteY6" fmla="*/ 3436446 h 7123509"/>
              <a:gd name="connsiteX7" fmla="*/ 6432438 w 6450726"/>
              <a:gd name="connsiteY7" fmla="*/ 1724010 h 7123509"/>
              <a:gd name="connsiteX8" fmla="*/ 3622877 w 6450726"/>
              <a:gd name="connsiteY8" fmla="*/ 1736202 h 7123509"/>
              <a:gd name="connsiteX9" fmla="*/ 3615546 w 6450726"/>
              <a:gd name="connsiteY9" fmla="*/ 0 h 7123509"/>
              <a:gd name="connsiteX0" fmla="*/ 3615546 w 6450726"/>
              <a:gd name="connsiteY0" fmla="*/ 0 h 7123509"/>
              <a:gd name="connsiteX1" fmla="*/ 0 w 6450726"/>
              <a:gd name="connsiteY1" fmla="*/ 0 h 7123509"/>
              <a:gd name="connsiteX2" fmla="*/ 4501 w 6450726"/>
              <a:gd name="connsiteY2" fmla="*/ 7123509 h 7123509"/>
              <a:gd name="connsiteX3" fmla="*/ 4796163 w 6450726"/>
              <a:gd name="connsiteY3" fmla="*/ 7077609 h 7123509"/>
              <a:gd name="connsiteX4" fmla="*/ 6012741 w 6450726"/>
              <a:gd name="connsiteY4" fmla="*/ 4480019 h 7123509"/>
              <a:gd name="connsiteX5" fmla="*/ 6007879 w 6450726"/>
              <a:gd name="connsiteY5" fmla="*/ 3437681 h 7123509"/>
              <a:gd name="connsiteX6" fmla="*/ 6450726 w 6450726"/>
              <a:gd name="connsiteY6" fmla="*/ 3436446 h 7123509"/>
              <a:gd name="connsiteX7" fmla="*/ 6432438 w 6450726"/>
              <a:gd name="connsiteY7" fmla="*/ 1724010 h 7123509"/>
              <a:gd name="connsiteX8" fmla="*/ 3622877 w 6450726"/>
              <a:gd name="connsiteY8" fmla="*/ 1736202 h 7123509"/>
              <a:gd name="connsiteX9" fmla="*/ 3615546 w 6450726"/>
              <a:gd name="connsiteY9" fmla="*/ 0 h 7123509"/>
              <a:gd name="connsiteX0" fmla="*/ 3615546 w 6450726"/>
              <a:gd name="connsiteY0" fmla="*/ 0 h 7099125"/>
              <a:gd name="connsiteX1" fmla="*/ 0 w 6450726"/>
              <a:gd name="connsiteY1" fmla="*/ 0 h 7099125"/>
              <a:gd name="connsiteX2" fmla="*/ 16693 w 6450726"/>
              <a:gd name="connsiteY2" fmla="*/ 7099125 h 7099125"/>
              <a:gd name="connsiteX3" fmla="*/ 4796163 w 6450726"/>
              <a:gd name="connsiteY3" fmla="*/ 7077609 h 7099125"/>
              <a:gd name="connsiteX4" fmla="*/ 6012741 w 6450726"/>
              <a:gd name="connsiteY4" fmla="*/ 4480019 h 7099125"/>
              <a:gd name="connsiteX5" fmla="*/ 6007879 w 6450726"/>
              <a:gd name="connsiteY5" fmla="*/ 3437681 h 7099125"/>
              <a:gd name="connsiteX6" fmla="*/ 6450726 w 6450726"/>
              <a:gd name="connsiteY6" fmla="*/ 3436446 h 7099125"/>
              <a:gd name="connsiteX7" fmla="*/ 6432438 w 6450726"/>
              <a:gd name="connsiteY7" fmla="*/ 1724010 h 7099125"/>
              <a:gd name="connsiteX8" fmla="*/ 3622877 w 6450726"/>
              <a:gd name="connsiteY8" fmla="*/ 1736202 h 7099125"/>
              <a:gd name="connsiteX9" fmla="*/ 3615546 w 6450726"/>
              <a:gd name="connsiteY9" fmla="*/ 0 h 709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50726" h="7099125">
                <a:moveTo>
                  <a:pt x="3615546" y="0"/>
                </a:moveTo>
                <a:lnTo>
                  <a:pt x="0" y="0"/>
                </a:lnTo>
                <a:cubicBezTo>
                  <a:pt x="1500" y="2374503"/>
                  <a:pt x="15193" y="4724622"/>
                  <a:pt x="16693" y="7099125"/>
                </a:cubicBezTo>
                <a:lnTo>
                  <a:pt x="4796163" y="7077609"/>
                </a:lnTo>
                <a:lnTo>
                  <a:pt x="6012741" y="4480019"/>
                </a:lnTo>
                <a:cubicBezTo>
                  <a:pt x="6011120" y="4132573"/>
                  <a:pt x="6009500" y="3785127"/>
                  <a:pt x="6007879" y="3437681"/>
                </a:cubicBezTo>
                <a:lnTo>
                  <a:pt x="6450726" y="3436446"/>
                </a:lnTo>
                <a:lnTo>
                  <a:pt x="6432438" y="1724010"/>
                </a:lnTo>
                <a:lnTo>
                  <a:pt x="3622877" y="1736202"/>
                </a:lnTo>
                <a:cubicBezTo>
                  <a:pt x="3620433" y="1157468"/>
                  <a:pt x="3617990" y="578734"/>
                  <a:pt x="3615546" y="0"/>
                </a:cubicBezTo>
                <a:close/>
              </a:path>
            </a:pathLst>
          </a:custGeom>
          <a:noFill/>
          <a:ln w="349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E02D8-94DA-4639-BDEB-68BFA1A0DAC4}"/>
              </a:ext>
            </a:extLst>
          </p:cNvPr>
          <p:cNvSpPr txBox="1"/>
          <p:nvPr/>
        </p:nvSpPr>
        <p:spPr>
          <a:xfrm>
            <a:off x="14856159" y="9459575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21C395-1698-4D2C-A151-AD25D4A7954A}"/>
              </a:ext>
            </a:extLst>
          </p:cNvPr>
          <p:cNvCxnSpPr>
            <a:cxnSpLocks/>
          </p:cNvCxnSpPr>
          <p:nvPr/>
        </p:nvCxnSpPr>
        <p:spPr>
          <a:xfrm flipH="1">
            <a:off x="14548513" y="9376012"/>
            <a:ext cx="283873" cy="545228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A3EA73-9779-43BD-B7B2-B19D8D21F984}"/>
              </a:ext>
            </a:extLst>
          </p:cNvPr>
          <p:cNvSpPr txBox="1"/>
          <p:nvPr/>
        </p:nvSpPr>
        <p:spPr>
          <a:xfrm>
            <a:off x="4278245" y="2405887"/>
            <a:ext cx="120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4 – Viewing Garden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66370-6ED2-45A1-94E8-A8B7D81097D4}"/>
              </a:ext>
            </a:extLst>
          </p:cNvPr>
          <p:cNvSpPr txBox="1"/>
          <p:nvPr/>
        </p:nvSpPr>
        <p:spPr>
          <a:xfrm>
            <a:off x="9577746" y="5164824"/>
            <a:ext cx="1205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2 – Viewing + Accessible Garden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96A47-CA22-419C-AC89-7B56A6D32EF6}"/>
              </a:ext>
            </a:extLst>
          </p:cNvPr>
          <p:cNvSpPr txBox="1"/>
          <p:nvPr/>
        </p:nvSpPr>
        <p:spPr>
          <a:xfrm>
            <a:off x="6661687" y="5490860"/>
            <a:ext cx="114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4 – Viewing Garden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D0D47-8226-4B33-B361-C289A076798C}"/>
              </a:ext>
            </a:extLst>
          </p:cNvPr>
          <p:cNvSpPr txBox="1"/>
          <p:nvPr/>
        </p:nvSpPr>
        <p:spPr>
          <a:xfrm>
            <a:off x="5480304" y="5494272"/>
            <a:ext cx="1205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3 – Accessible Therapy Garden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64359A-A673-46D2-B390-0CC68B83D767}"/>
              </a:ext>
            </a:extLst>
          </p:cNvPr>
          <p:cNvSpPr/>
          <p:nvPr/>
        </p:nvSpPr>
        <p:spPr>
          <a:xfrm>
            <a:off x="5380860" y="7049729"/>
            <a:ext cx="1391810" cy="1624724"/>
          </a:xfrm>
          <a:prstGeom prst="rect">
            <a:avLst/>
          </a:pr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E9ADC71-0F03-4290-83FF-7081F6909494}"/>
              </a:ext>
            </a:extLst>
          </p:cNvPr>
          <p:cNvSpPr/>
          <p:nvPr/>
        </p:nvSpPr>
        <p:spPr>
          <a:xfrm>
            <a:off x="8332839" y="6101548"/>
            <a:ext cx="3052916" cy="2580968"/>
          </a:xfrm>
          <a:custGeom>
            <a:avLst/>
            <a:gdLst>
              <a:gd name="connsiteX0" fmla="*/ 0 w 3052916"/>
              <a:gd name="connsiteY0" fmla="*/ 2580968 h 2580968"/>
              <a:gd name="connsiteX1" fmla="*/ 1828800 w 3052916"/>
              <a:gd name="connsiteY1" fmla="*/ 2580968 h 2580968"/>
              <a:gd name="connsiteX2" fmla="*/ 3052916 w 3052916"/>
              <a:gd name="connsiteY2" fmla="*/ 0 h 2580968"/>
              <a:gd name="connsiteX3" fmla="*/ 2448232 w 3052916"/>
              <a:gd name="connsiteY3" fmla="*/ 0 h 2580968"/>
              <a:gd name="connsiteX4" fmla="*/ 2448232 w 3052916"/>
              <a:gd name="connsiteY4" fmla="*/ 943897 h 2580968"/>
              <a:gd name="connsiteX5" fmla="*/ 663677 w 3052916"/>
              <a:gd name="connsiteY5" fmla="*/ 943897 h 2580968"/>
              <a:gd name="connsiteX6" fmla="*/ 663677 w 3052916"/>
              <a:gd name="connsiteY6" fmla="*/ 2212258 h 2580968"/>
              <a:gd name="connsiteX7" fmla="*/ 0 w 3052916"/>
              <a:gd name="connsiteY7" fmla="*/ 2212258 h 2580968"/>
              <a:gd name="connsiteX8" fmla="*/ 0 w 3052916"/>
              <a:gd name="connsiteY8" fmla="*/ 2580968 h 25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2916" h="2580968">
                <a:moveTo>
                  <a:pt x="0" y="2580968"/>
                </a:moveTo>
                <a:lnTo>
                  <a:pt x="1828800" y="2580968"/>
                </a:lnTo>
                <a:lnTo>
                  <a:pt x="3052916" y="0"/>
                </a:lnTo>
                <a:lnTo>
                  <a:pt x="2448232" y="0"/>
                </a:lnTo>
                <a:lnTo>
                  <a:pt x="2448232" y="943897"/>
                </a:lnTo>
                <a:lnTo>
                  <a:pt x="663677" y="943897"/>
                </a:lnTo>
                <a:lnTo>
                  <a:pt x="663677" y="2212258"/>
                </a:lnTo>
                <a:lnTo>
                  <a:pt x="0" y="2212258"/>
                </a:lnTo>
                <a:lnTo>
                  <a:pt x="0" y="2580968"/>
                </a:lnTo>
                <a:close/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CB868C-69B0-40FF-9DA1-D6E51A5E3AC5}"/>
              </a:ext>
            </a:extLst>
          </p:cNvPr>
          <p:cNvSpPr/>
          <p:nvPr/>
        </p:nvSpPr>
        <p:spPr>
          <a:xfrm>
            <a:off x="5380860" y="1595027"/>
            <a:ext cx="1419110" cy="2452719"/>
          </a:xfrm>
          <a:prstGeom prst="rect">
            <a:avLst/>
          </a:pr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E0EDF-5578-455E-8A91-A5F4FC370EAB}"/>
              </a:ext>
            </a:extLst>
          </p:cNvPr>
          <p:cNvSpPr txBox="1"/>
          <p:nvPr/>
        </p:nvSpPr>
        <p:spPr>
          <a:xfrm>
            <a:off x="9859297" y="2214545"/>
            <a:ext cx="120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2 – Viewing Garden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A5208-FBDB-400C-836E-CE1185976261}"/>
              </a:ext>
            </a:extLst>
          </p:cNvPr>
          <p:cNvCxnSpPr>
            <a:cxnSpLocks/>
          </p:cNvCxnSpPr>
          <p:nvPr/>
        </p:nvCxnSpPr>
        <p:spPr>
          <a:xfrm>
            <a:off x="10039159" y="6242042"/>
            <a:ext cx="0" cy="1453146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A77F7D-8918-4451-9927-3F87FC2CF796}"/>
              </a:ext>
            </a:extLst>
          </p:cNvPr>
          <p:cNvCxnSpPr>
            <a:cxnSpLocks/>
          </p:cNvCxnSpPr>
          <p:nvPr/>
        </p:nvCxnSpPr>
        <p:spPr>
          <a:xfrm flipH="1">
            <a:off x="6571129" y="7695188"/>
            <a:ext cx="567891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EADBDF-071C-4776-9260-8B28B063A892}"/>
              </a:ext>
            </a:extLst>
          </p:cNvPr>
          <p:cNvCxnSpPr>
            <a:cxnSpLocks/>
          </p:cNvCxnSpPr>
          <p:nvPr/>
        </p:nvCxnSpPr>
        <p:spPr>
          <a:xfrm>
            <a:off x="5805409" y="6528374"/>
            <a:ext cx="0" cy="841071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9BB3FC-617E-494F-BB4C-617A63B3AF8E}"/>
              </a:ext>
            </a:extLst>
          </p:cNvPr>
          <p:cNvCxnSpPr>
            <a:cxnSpLocks/>
          </p:cNvCxnSpPr>
          <p:nvPr/>
        </p:nvCxnSpPr>
        <p:spPr>
          <a:xfrm>
            <a:off x="5186149" y="2891817"/>
            <a:ext cx="1193616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36EF04-917F-4C76-A648-50D6B6E7AF1C}"/>
              </a:ext>
            </a:extLst>
          </p:cNvPr>
          <p:cNvCxnSpPr>
            <a:cxnSpLocks/>
          </p:cNvCxnSpPr>
          <p:nvPr/>
        </p:nvCxnSpPr>
        <p:spPr>
          <a:xfrm>
            <a:off x="10272241" y="3045542"/>
            <a:ext cx="0" cy="586176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10269-AB25-4BB4-8A77-CE800D85DFD8}"/>
              </a:ext>
            </a:extLst>
          </p:cNvPr>
          <p:cNvSpPr/>
          <p:nvPr/>
        </p:nvSpPr>
        <p:spPr>
          <a:xfrm>
            <a:off x="8349491" y="3323844"/>
            <a:ext cx="3457017" cy="723902"/>
          </a:xfrm>
          <a:prstGeom prst="rect">
            <a:avLst/>
          </a:pr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06561-2F94-499E-A3A7-D835841EA802}"/>
              </a:ext>
            </a:extLst>
          </p:cNvPr>
          <p:cNvSpPr txBox="1"/>
          <p:nvPr/>
        </p:nvSpPr>
        <p:spPr>
          <a:xfrm>
            <a:off x="11644829" y="9529628"/>
            <a:ext cx="2741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Area: 11,740 sf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4A61FDF-35AD-4C05-A364-7946E915FC48}"/>
              </a:ext>
            </a:extLst>
          </p:cNvPr>
          <p:cNvSpPr/>
          <p:nvPr/>
        </p:nvSpPr>
        <p:spPr>
          <a:xfrm>
            <a:off x="5349240" y="1615440"/>
            <a:ext cx="3672840" cy="7040880"/>
          </a:xfrm>
          <a:custGeom>
            <a:avLst/>
            <a:gdLst>
              <a:gd name="connsiteX0" fmla="*/ 3672840 w 3672840"/>
              <a:gd name="connsiteY0" fmla="*/ 0 h 7040880"/>
              <a:gd name="connsiteX1" fmla="*/ 0 w 3672840"/>
              <a:gd name="connsiteY1" fmla="*/ 0 h 7040880"/>
              <a:gd name="connsiteX2" fmla="*/ 0 w 3672840"/>
              <a:gd name="connsiteY2" fmla="*/ 7040880 h 704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2840" h="7040880">
                <a:moveTo>
                  <a:pt x="3672840" y="0"/>
                </a:moveTo>
                <a:lnTo>
                  <a:pt x="0" y="0"/>
                </a:lnTo>
                <a:lnTo>
                  <a:pt x="0" y="70408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7E545A-0CE0-47FB-9E90-29576EB65CEC}"/>
              </a:ext>
            </a:extLst>
          </p:cNvPr>
          <p:cNvSpPr txBox="1"/>
          <p:nvPr/>
        </p:nvSpPr>
        <p:spPr>
          <a:xfrm>
            <a:off x="8195164" y="5864258"/>
            <a:ext cx="1205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Courtyard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5E0E04-1978-427E-BE87-1F04CF73AFAB}"/>
              </a:ext>
            </a:extLst>
          </p:cNvPr>
          <p:cNvCxnSpPr>
            <a:cxnSpLocks/>
          </p:cNvCxnSpPr>
          <p:nvPr/>
        </p:nvCxnSpPr>
        <p:spPr>
          <a:xfrm>
            <a:off x="8635651" y="6202812"/>
            <a:ext cx="0" cy="1166633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A09610C-8C45-4E25-8005-74B94C2BBB60}"/>
              </a:ext>
            </a:extLst>
          </p:cNvPr>
          <p:cNvSpPr/>
          <p:nvPr/>
        </p:nvSpPr>
        <p:spPr>
          <a:xfrm>
            <a:off x="7824102" y="2476320"/>
            <a:ext cx="508737" cy="415498"/>
          </a:xfrm>
          <a:prstGeom prst="rect">
            <a:avLst/>
          </a:prstGeom>
          <a:solidFill>
            <a:srgbClr val="7CA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E42C63-9440-4380-8450-39D0D4FA59E9}"/>
              </a:ext>
            </a:extLst>
          </p:cNvPr>
          <p:cNvSpPr/>
          <p:nvPr/>
        </p:nvSpPr>
        <p:spPr>
          <a:xfrm>
            <a:off x="7824102" y="7559780"/>
            <a:ext cx="508737" cy="415498"/>
          </a:xfrm>
          <a:prstGeom prst="rect">
            <a:avLst/>
          </a:prstGeom>
          <a:solidFill>
            <a:srgbClr val="7CA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F356EC-AE86-4069-8640-979B6A9D8DB0}"/>
              </a:ext>
            </a:extLst>
          </p:cNvPr>
          <p:cNvSpPr txBox="1"/>
          <p:nvPr/>
        </p:nvSpPr>
        <p:spPr>
          <a:xfrm>
            <a:off x="7574329" y="4275780"/>
            <a:ext cx="147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 4-7 – Accessible Therapy Terraces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2AB21A-AFA9-4F18-8ECF-6D98B9D83BC4}"/>
              </a:ext>
            </a:extLst>
          </p:cNvPr>
          <p:cNvCxnSpPr>
            <a:cxnSpLocks/>
          </p:cNvCxnSpPr>
          <p:nvPr/>
        </p:nvCxnSpPr>
        <p:spPr>
          <a:xfrm>
            <a:off x="8030410" y="5352998"/>
            <a:ext cx="0" cy="2311635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A812C8-9DA5-4B09-9B76-08413C8FA3B4}"/>
              </a:ext>
            </a:extLst>
          </p:cNvPr>
          <p:cNvCxnSpPr>
            <a:cxnSpLocks/>
          </p:cNvCxnSpPr>
          <p:nvPr/>
        </p:nvCxnSpPr>
        <p:spPr>
          <a:xfrm flipV="1">
            <a:off x="8030410" y="2758939"/>
            <a:ext cx="0" cy="1516841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D58412-CCCC-41D8-B8D5-ED2CA1AF76E9}"/>
              </a:ext>
            </a:extLst>
          </p:cNvPr>
          <p:cNvCxnSpPr/>
          <p:nvPr/>
        </p:nvCxnSpPr>
        <p:spPr>
          <a:xfrm>
            <a:off x="7139020" y="6362801"/>
            <a:ext cx="0" cy="1332387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FC0E1DF-95DC-4EFA-A96E-F70B46F80353}"/>
              </a:ext>
            </a:extLst>
          </p:cNvPr>
          <p:cNvCxnSpPr>
            <a:cxnSpLocks/>
          </p:cNvCxnSpPr>
          <p:nvPr/>
        </p:nvCxnSpPr>
        <p:spPr>
          <a:xfrm>
            <a:off x="6300820" y="7028994"/>
            <a:ext cx="0" cy="1627326"/>
          </a:xfrm>
          <a:prstGeom prst="line">
            <a:avLst/>
          </a:pr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47802F-4EBD-468B-8E5D-19CA1FF08708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Rooftop Strategies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0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AED8C-0EC7-4645-A285-161476715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2870"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B5C1E-BCC7-492F-8856-DB4D7DFDC7C9}"/>
              </a:ext>
            </a:extLst>
          </p:cNvPr>
          <p:cNvSpPr txBox="1"/>
          <p:nvPr/>
        </p:nvSpPr>
        <p:spPr>
          <a:xfrm>
            <a:off x="5168538" y="5841276"/>
            <a:ext cx="226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Accessible Outdoor Therapy Space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B3704-7FF8-4672-8FE2-95D70BBEB5B6}"/>
              </a:ext>
            </a:extLst>
          </p:cNvPr>
          <p:cNvSpPr txBox="1"/>
          <p:nvPr/>
        </p:nvSpPr>
        <p:spPr>
          <a:xfrm>
            <a:off x="10033838" y="4004654"/>
            <a:ext cx="226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Viewing Garden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1CB196-19FB-4237-961D-FC04D188B5C2}"/>
              </a:ext>
            </a:extLst>
          </p:cNvPr>
          <p:cNvSpPr txBox="1"/>
          <p:nvPr/>
        </p:nvSpPr>
        <p:spPr>
          <a:xfrm>
            <a:off x="4060073" y="9338846"/>
            <a:ext cx="344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Department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39C64D-B4E2-4913-97CD-69D720859B75}"/>
              </a:ext>
            </a:extLst>
          </p:cNvPr>
          <p:cNvSpPr txBox="1"/>
          <p:nvPr/>
        </p:nvSpPr>
        <p:spPr>
          <a:xfrm>
            <a:off x="1162932" y="3127247"/>
            <a:ext cx="135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Garden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7F2EA6-B6B0-40E1-AC11-F4E128A47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t="37640" r="39239" b="34394"/>
          <a:stretch/>
        </p:blipFill>
        <p:spPr>
          <a:xfrm>
            <a:off x="13533120" y="291118"/>
            <a:ext cx="1983475" cy="23164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9090B4-1172-4666-A0D6-34C802C628AB}"/>
              </a:ext>
            </a:extLst>
          </p:cNvPr>
          <p:cNvCxnSpPr>
            <a:cxnSpLocks/>
          </p:cNvCxnSpPr>
          <p:nvPr/>
        </p:nvCxnSpPr>
        <p:spPr>
          <a:xfrm flipV="1">
            <a:off x="13157200" y="1759528"/>
            <a:ext cx="98993" cy="848072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9C81E7-A06D-4DF1-AD50-770E965B20C4}"/>
              </a:ext>
            </a:extLst>
          </p:cNvPr>
          <p:cNvCxnSpPr>
            <a:cxnSpLocks/>
          </p:cNvCxnSpPr>
          <p:nvPr/>
        </p:nvCxnSpPr>
        <p:spPr>
          <a:xfrm flipV="1">
            <a:off x="13157200" y="2273300"/>
            <a:ext cx="812800" cy="334300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572393-48C3-4815-904F-56AE0197D0F2}"/>
              </a:ext>
            </a:extLst>
          </p:cNvPr>
          <p:cNvCxnSpPr>
            <a:cxnSpLocks/>
          </p:cNvCxnSpPr>
          <p:nvPr/>
        </p:nvCxnSpPr>
        <p:spPr>
          <a:xfrm flipH="1" flipV="1">
            <a:off x="7299662" y="6133664"/>
            <a:ext cx="1500518" cy="1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DB8C53-D5CF-4F89-9A81-1F398BAE6B51}"/>
              </a:ext>
            </a:extLst>
          </p:cNvPr>
          <p:cNvCxnSpPr>
            <a:cxnSpLocks/>
          </p:cNvCxnSpPr>
          <p:nvPr/>
        </p:nvCxnSpPr>
        <p:spPr>
          <a:xfrm flipV="1">
            <a:off x="10859671" y="4372250"/>
            <a:ext cx="0" cy="792777"/>
          </a:xfrm>
          <a:prstGeom prst="line">
            <a:avLst/>
          </a:prstGeom>
          <a:ln w="25400">
            <a:solidFill>
              <a:schemeClr val="tx1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8EC020-097F-44C8-97B2-28EEC92F7301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Rooftop Strategies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6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pic>
        <p:nvPicPr>
          <p:cNvPr id="3" name="Picture 2" descr="A picture containing indoor, cabinet, building, kitchen&#10;&#10;Description automatically generated">
            <a:extLst>
              <a:ext uri="{FF2B5EF4-FFF2-40B4-BE49-F238E27FC236}">
                <a16:creationId xmlns:a16="http://schemas.microsoft.com/office/drawing/2014/main" id="{28D540A7-F695-4F75-A49B-A6585B647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9"/>
          <a:stretch/>
        </p:blipFill>
        <p:spPr>
          <a:xfrm>
            <a:off x="7435823" y="4739117"/>
            <a:ext cx="8108977" cy="5319284"/>
          </a:xfrm>
          <a:prstGeom prst="rect">
            <a:avLst/>
          </a:prstGeom>
        </p:spPr>
      </p:pic>
      <p:pic>
        <p:nvPicPr>
          <p:cNvPr id="13" name="Picture 12" descr="A view of a building&#10;&#10;Description automatically generated">
            <a:extLst>
              <a:ext uri="{FF2B5EF4-FFF2-40B4-BE49-F238E27FC236}">
                <a16:creationId xmlns:a16="http://schemas.microsoft.com/office/drawing/2014/main" id="{2B840C8A-B474-4891-ADA9-6FF8D0D6B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23" y="0"/>
            <a:ext cx="8108977" cy="4561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949C-87A8-4CCB-BFFE-09EB4A1A480B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On-Unit Outdoor Terraces </a:t>
            </a:r>
          </a:p>
          <a:p>
            <a:endParaRPr lang="en-US" sz="2640" b="1" dirty="0">
              <a:cs typeface="Calibri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FA63BFA-0109-4BEF-9FDF-01354BF69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15"/>
            <a:ext cx="7202905" cy="79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a building&#10;&#10;Description automatically generated">
            <a:extLst>
              <a:ext uri="{FF2B5EF4-FFF2-40B4-BE49-F238E27FC236}">
                <a16:creationId xmlns:a16="http://schemas.microsoft.com/office/drawing/2014/main" id="{5A7BF781-E37F-43FC-9B5B-F8934C4D1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49"/>
            <a:ext cx="15544800" cy="874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FEFBE3-09FD-451B-A2D2-3FAA0889579C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On-Unit Outdoor Terraces 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1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6B4D09-06EB-4216-860E-38F4555FD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" y="1074329"/>
            <a:ext cx="14587268" cy="82749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F58B1-5F3B-4EF3-848A-5867CF1AD9EF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Project Goals and Guiding Principles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0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pic>
        <p:nvPicPr>
          <p:cNvPr id="6" name="Picture 5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6CC47654-2DCF-4B28-B839-428C1F96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15544800" cy="874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3C43A0-ECCC-4249-90A0-F4F36D4D443F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On-Unit Outdoor Terraces 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2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E5F7C-BB2A-4506-8039-1F690387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8287-2181-4123-9397-DD66621127B3}"/>
              </a:ext>
            </a:extLst>
          </p:cNvPr>
          <p:cNvSpPr txBox="1"/>
          <p:nvPr/>
        </p:nvSpPr>
        <p:spPr>
          <a:xfrm>
            <a:off x="14856159" y="9459575"/>
            <a:ext cx="38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7C95DF-9978-4BE0-A6E8-E6069C25F63A}"/>
              </a:ext>
            </a:extLst>
          </p:cNvPr>
          <p:cNvCxnSpPr>
            <a:cxnSpLocks/>
          </p:cNvCxnSpPr>
          <p:nvPr/>
        </p:nvCxnSpPr>
        <p:spPr>
          <a:xfrm flipH="1">
            <a:off x="14548513" y="9376012"/>
            <a:ext cx="283873" cy="545228"/>
          </a:xfrm>
          <a:prstGeom prst="straightConnector1">
            <a:avLst/>
          </a:prstGeom>
          <a:ln w="28575">
            <a:solidFill>
              <a:schemeClr val="dk1">
                <a:alpha val="99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8969FD-9C54-434C-9581-022E966AD595}"/>
              </a:ext>
            </a:extLst>
          </p:cNvPr>
          <p:cNvSpPr txBox="1"/>
          <p:nvPr/>
        </p:nvSpPr>
        <p:spPr>
          <a:xfrm>
            <a:off x="10508623" y="4248801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Heart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43B51-5B04-401F-A0CE-6D746826DCFE}"/>
              </a:ext>
            </a:extLst>
          </p:cNvPr>
          <p:cNvSpPr txBox="1"/>
          <p:nvPr/>
        </p:nvSpPr>
        <p:spPr>
          <a:xfrm>
            <a:off x="8872352" y="8362908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Seating Terrace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CE811-DF79-4504-A5D4-0B4BAE6D6356}"/>
              </a:ext>
            </a:extLst>
          </p:cNvPr>
          <p:cNvSpPr txBox="1"/>
          <p:nvPr/>
        </p:nvSpPr>
        <p:spPr>
          <a:xfrm>
            <a:off x="10954578" y="8385265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Paving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D09A4-0940-4F27-9271-C5D0C584D8CD}"/>
              </a:ext>
            </a:extLst>
          </p:cNvPr>
          <p:cNvSpPr txBox="1"/>
          <p:nvPr/>
        </p:nvSpPr>
        <p:spPr>
          <a:xfrm>
            <a:off x="9640718" y="3452066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A-Wing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DA4C96-D586-4704-B8A8-D679C6A1D8A1}"/>
              </a:ext>
            </a:extLst>
          </p:cNvPr>
          <p:cNvSpPr txBox="1"/>
          <p:nvPr/>
        </p:nvSpPr>
        <p:spPr>
          <a:xfrm>
            <a:off x="5328985" y="4699786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Planted Median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EDB6FC-B9AF-48A5-A449-15FAC4783448}"/>
              </a:ext>
            </a:extLst>
          </p:cNvPr>
          <p:cNvSpPr txBox="1"/>
          <p:nvPr/>
        </p:nvSpPr>
        <p:spPr>
          <a:xfrm>
            <a:off x="4149841" y="1908602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Parking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A4F922-E52A-4F25-998A-E769DAB7CFC5}"/>
              </a:ext>
            </a:extLst>
          </p:cNvPr>
          <p:cNvSpPr txBox="1"/>
          <p:nvPr/>
        </p:nvSpPr>
        <p:spPr>
          <a:xfrm>
            <a:off x="9318307" y="7038754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94D7C4-A918-4B45-9BB9-F701BF29978F}"/>
              </a:ext>
            </a:extLst>
          </p:cNvPr>
          <p:cNvSpPr txBox="1"/>
          <p:nvPr/>
        </p:nvSpPr>
        <p:spPr>
          <a:xfrm>
            <a:off x="13100014" y="7715807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Seating Terrace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38C956-8B0A-4B8B-9D8F-2C246556C1D8}"/>
              </a:ext>
            </a:extLst>
          </p:cNvPr>
          <p:cNvSpPr txBox="1"/>
          <p:nvPr/>
        </p:nvSpPr>
        <p:spPr>
          <a:xfrm>
            <a:off x="12614538" y="7132850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263B24-48CB-4CEB-8EB1-1ECA8D2AC4A3}"/>
              </a:ext>
            </a:extLst>
          </p:cNvPr>
          <p:cNvSpPr txBox="1"/>
          <p:nvPr/>
        </p:nvSpPr>
        <p:spPr>
          <a:xfrm>
            <a:off x="8180921" y="5133538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Crosswalk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758E6F-CEC3-42CB-A6C1-DD27D0E733A7}"/>
              </a:ext>
            </a:extLst>
          </p:cNvPr>
          <p:cNvSpPr txBox="1"/>
          <p:nvPr/>
        </p:nvSpPr>
        <p:spPr>
          <a:xfrm>
            <a:off x="5609808" y="3230958"/>
            <a:ext cx="2104564" cy="34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Ornamental Planting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49C8F2-1205-4E0D-9111-FE5A11284B82}"/>
              </a:ext>
            </a:extLst>
          </p:cNvPr>
          <p:cNvSpPr txBox="1"/>
          <p:nvPr/>
        </p:nvSpPr>
        <p:spPr>
          <a:xfrm>
            <a:off x="14012607" y="6080307"/>
            <a:ext cx="122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Pedestrian Bridge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AFA498-6E36-4E51-B9AA-F97971BF8047}"/>
              </a:ext>
            </a:extLst>
          </p:cNvPr>
          <p:cNvCxnSpPr>
            <a:cxnSpLocks/>
          </p:cNvCxnSpPr>
          <p:nvPr/>
        </p:nvCxnSpPr>
        <p:spPr>
          <a:xfrm flipH="1">
            <a:off x="12590849" y="7885084"/>
            <a:ext cx="509165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B1FE57-B4BA-4991-A268-3FD18E3335E2}"/>
              </a:ext>
            </a:extLst>
          </p:cNvPr>
          <p:cNvCxnSpPr>
            <a:cxnSpLocks/>
          </p:cNvCxnSpPr>
          <p:nvPr/>
        </p:nvCxnSpPr>
        <p:spPr>
          <a:xfrm>
            <a:off x="11276989" y="4559300"/>
            <a:ext cx="0" cy="105211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E2258C-4937-4266-A338-292E233DEE36}"/>
              </a:ext>
            </a:extLst>
          </p:cNvPr>
          <p:cNvCxnSpPr>
            <a:cxnSpLocks/>
          </p:cNvCxnSpPr>
          <p:nvPr/>
        </p:nvCxnSpPr>
        <p:spPr>
          <a:xfrm flipH="1">
            <a:off x="13503442" y="6372695"/>
            <a:ext cx="509165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F60C10-F14F-49D7-928B-B689728950CB}"/>
              </a:ext>
            </a:extLst>
          </p:cNvPr>
          <p:cNvCxnSpPr>
            <a:cxnSpLocks/>
          </p:cNvCxnSpPr>
          <p:nvPr/>
        </p:nvCxnSpPr>
        <p:spPr>
          <a:xfrm flipV="1">
            <a:off x="10097234" y="7921206"/>
            <a:ext cx="0" cy="46494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597108-A040-4664-957F-CBE522CD4A04}"/>
              </a:ext>
            </a:extLst>
          </p:cNvPr>
          <p:cNvCxnSpPr>
            <a:cxnSpLocks/>
          </p:cNvCxnSpPr>
          <p:nvPr/>
        </p:nvCxnSpPr>
        <p:spPr>
          <a:xfrm>
            <a:off x="10394492" y="7236085"/>
            <a:ext cx="327784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FF3923-051C-428E-A156-9EFF41AB00CA}"/>
              </a:ext>
            </a:extLst>
          </p:cNvPr>
          <p:cNvCxnSpPr>
            <a:cxnSpLocks/>
          </p:cNvCxnSpPr>
          <p:nvPr/>
        </p:nvCxnSpPr>
        <p:spPr>
          <a:xfrm flipV="1">
            <a:off x="13257262" y="6897673"/>
            <a:ext cx="0" cy="25853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6FA9B03-4A82-4D93-9994-560E1681C20D}"/>
              </a:ext>
            </a:extLst>
          </p:cNvPr>
          <p:cNvSpPr txBox="1"/>
          <p:nvPr/>
        </p:nvSpPr>
        <p:spPr>
          <a:xfrm>
            <a:off x="5301095" y="6770111"/>
            <a:ext cx="2104564" cy="342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Ornamental Planting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D536A42-44A2-4996-8891-4C83A72C425D}"/>
              </a:ext>
            </a:extLst>
          </p:cNvPr>
          <p:cNvCxnSpPr>
            <a:cxnSpLocks/>
          </p:cNvCxnSpPr>
          <p:nvPr/>
        </p:nvCxnSpPr>
        <p:spPr>
          <a:xfrm flipV="1">
            <a:off x="6242411" y="6501652"/>
            <a:ext cx="0" cy="32685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A7CF33-5582-4C24-A770-C07F4627D64B}"/>
              </a:ext>
            </a:extLst>
          </p:cNvPr>
          <p:cNvCxnSpPr>
            <a:cxnSpLocks/>
          </p:cNvCxnSpPr>
          <p:nvPr/>
        </p:nvCxnSpPr>
        <p:spPr>
          <a:xfrm>
            <a:off x="6526667" y="3549275"/>
            <a:ext cx="0" cy="382386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EBB5E8F-8499-4646-8836-8A44EA210AA7}"/>
              </a:ext>
            </a:extLst>
          </p:cNvPr>
          <p:cNvCxnSpPr>
            <a:cxnSpLocks/>
          </p:cNvCxnSpPr>
          <p:nvPr/>
        </p:nvCxnSpPr>
        <p:spPr>
          <a:xfrm>
            <a:off x="6121424" y="5038340"/>
            <a:ext cx="0" cy="264475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314CBC-0B00-4D91-BA17-56A9626F0232}"/>
              </a:ext>
            </a:extLst>
          </p:cNvPr>
          <p:cNvSpPr/>
          <p:nvPr/>
        </p:nvSpPr>
        <p:spPr>
          <a:xfrm>
            <a:off x="9250085" y="4907929"/>
            <a:ext cx="3889947" cy="2256020"/>
          </a:xfrm>
          <a:custGeom>
            <a:avLst/>
            <a:gdLst>
              <a:gd name="connsiteX0" fmla="*/ 1836295 w 3889947"/>
              <a:gd name="connsiteY0" fmla="*/ 0 h 2256020"/>
              <a:gd name="connsiteX1" fmla="*/ 2293495 w 3889947"/>
              <a:gd name="connsiteY1" fmla="*/ 0 h 2256020"/>
              <a:gd name="connsiteX2" fmla="*/ 2300990 w 3889947"/>
              <a:gd name="connsiteY2" fmla="*/ 82446 h 2256020"/>
              <a:gd name="connsiteX3" fmla="*/ 2398426 w 3889947"/>
              <a:gd name="connsiteY3" fmla="*/ 209862 h 2256020"/>
              <a:gd name="connsiteX4" fmla="*/ 2495862 w 3889947"/>
              <a:gd name="connsiteY4" fmla="*/ 292308 h 2256020"/>
              <a:gd name="connsiteX5" fmla="*/ 2638268 w 3889947"/>
              <a:gd name="connsiteY5" fmla="*/ 367259 h 2256020"/>
              <a:gd name="connsiteX6" fmla="*/ 2788170 w 3889947"/>
              <a:gd name="connsiteY6" fmla="*/ 389744 h 2256020"/>
              <a:gd name="connsiteX7" fmla="*/ 2953062 w 3889947"/>
              <a:gd name="connsiteY7" fmla="*/ 389744 h 2256020"/>
              <a:gd name="connsiteX8" fmla="*/ 3889947 w 3889947"/>
              <a:gd name="connsiteY8" fmla="*/ 1349115 h 2256020"/>
              <a:gd name="connsiteX9" fmla="*/ 3777521 w 3889947"/>
              <a:gd name="connsiteY9" fmla="*/ 1416571 h 2256020"/>
              <a:gd name="connsiteX10" fmla="*/ 2645763 w 3889947"/>
              <a:gd name="connsiteY10" fmla="*/ 2158584 h 2256020"/>
              <a:gd name="connsiteX11" fmla="*/ 2510852 w 3889947"/>
              <a:gd name="connsiteY11" fmla="*/ 2218544 h 2256020"/>
              <a:gd name="connsiteX12" fmla="*/ 2368445 w 3889947"/>
              <a:gd name="connsiteY12" fmla="*/ 2256020 h 2256020"/>
              <a:gd name="connsiteX13" fmla="*/ 2211049 w 3889947"/>
              <a:gd name="connsiteY13" fmla="*/ 2248525 h 2256020"/>
              <a:gd name="connsiteX14" fmla="*/ 2068642 w 3889947"/>
              <a:gd name="connsiteY14" fmla="*/ 2233535 h 2256020"/>
              <a:gd name="connsiteX15" fmla="*/ 1956216 w 3889947"/>
              <a:gd name="connsiteY15" fmla="*/ 2188564 h 2256020"/>
              <a:gd name="connsiteX16" fmla="*/ 1881265 w 3889947"/>
              <a:gd name="connsiteY16" fmla="*/ 2128603 h 2256020"/>
              <a:gd name="connsiteX17" fmla="*/ 1731363 w 3889947"/>
              <a:gd name="connsiteY17" fmla="*/ 1956217 h 2256020"/>
              <a:gd name="connsiteX18" fmla="*/ 1626432 w 3889947"/>
              <a:gd name="connsiteY18" fmla="*/ 1858780 h 2256020"/>
              <a:gd name="connsiteX19" fmla="*/ 1484026 w 3889947"/>
              <a:gd name="connsiteY19" fmla="*/ 1753849 h 2256020"/>
              <a:gd name="connsiteX20" fmla="*/ 1304144 w 3889947"/>
              <a:gd name="connsiteY20" fmla="*/ 1581462 h 2256020"/>
              <a:gd name="connsiteX21" fmla="*/ 1146747 w 3889947"/>
              <a:gd name="connsiteY21" fmla="*/ 1469036 h 2256020"/>
              <a:gd name="connsiteX22" fmla="*/ 996845 w 3889947"/>
              <a:gd name="connsiteY22" fmla="*/ 1379095 h 2256020"/>
              <a:gd name="connsiteX23" fmla="*/ 854439 w 3889947"/>
              <a:gd name="connsiteY23" fmla="*/ 1281659 h 2256020"/>
              <a:gd name="connsiteX24" fmla="*/ 607101 w 3889947"/>
              <a:gd name="connsiteY24" fmla="*/ 1109272 h 2256020"/>
              <a:gd name="connsiteX25" fmla="*/ 239842 w 3889947"/>
              <a:gd name="connsiteY25" fmla="*/ 951876 h 2256020"/>
              <a:gd name="connsiteX26" fmla="*/ 0 w 3889947"/>
              <a:gd name="connsiteY26" fmla="*/ 839449 h 2256020"/>
              <a:gd name="connsiteX27" fmla="*/ 44970 w 3889947"/>
              <a:gd name="connsiteY27" fmla="*/ 599607 h 2256020"/>
              <a:gd name="connsiteX28" fmla="*/ 1334124 w 3889947"/>
              <a:gd name="connsiteY28" fmla="*/ 622092 h 2256020"/>
              <a:gd name="connsiteX29" fmla="*/ 1334124 w 3889947"/>
              <a:gd name="connsiteY29" fmla="*/ 539646 h 2256020"/>
              <a:gd name="connsiteX30" fmla="*/ 1536491 w 3889947"/>
              <a:gd name="connsiteY30" fmla="*/ 494676 h 2256020"/>
              <a:gd name="connsiteX31" fmla="*/ 1678898 w 3889947"/>
              <a:gd name="connsiteY31" fmla="*/ 412230 h 2256020"/>
              <a:gd name="connsiteX32" fmla="*/ 1783829 w 3889947"/>
              <a:gd name="connsiteY32" fmla="*/ 277318 h 2256020"/>
              <a:gd name="connsiteX33" fmla="*/ 1828800 w 3889947"/>
              <a:gd name="connsiteY33" fmla="*/ 164892 h 2256020"/>
              <a:gd name="connsiteX34" fmla="*/ 1836295 w 3889947"/>
              <a:gd name="connsiteY34" fmla="*/ 0 h 225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89947" h="2256020">
                <a:moveTo>
                  <a:pt x="1836295" y="0"/>
                </a:moveTo>
                <a:lnTo>
                  <a:pt x="2293495" y="0"/>
                </a:lnTo>
                <a:lnTo>
                  <a:pt x="2300990" y="82446"/>
                </a:lnTo>
                <a:lnTo>
                  <a:pt x="2398426" y="209862"/>
                </a:lnTo>
                <a:lnTo>
                  <a:pt x="2495862" y="292308"/>
                </a:lnTo>
                <a:lnTo>
                  <a:pt x="2638268" y="367259"/>
                </a:lnTo>
                <a:lnTo>
                  <a:pt x="2788170" y="389744"/>
                </a:lnTo>
                <a:lnTo>
                  <a:pt x="2953062" y="389744"/>
                </a:lnTo>
                <a:lnTo>
                  <a:pt x="3889947" y="1349115"/>
                </a:lnTo>
                <a:lnTo>
                  <a:pt x="3777521" y="1416571"/>
                </a:lnTo>
                <a:lnTo>
                  <a:pt x="2645763" y="2158584"/>
                </a:lnTo>
                <a:lnTo>
                  <a:pt x="2510852" y="2218544"/>
                </a:lnTo>
                <a:lnTo>
                  <a:pt x="2368445" y="2256020"/>
                </a:lnTo>
                <a:lnTo>
                  <a:pt x="2211049" y="2248525"/>
                </a:lnTo>
                <a:lnTo>
                  <a:pt x="2068642" y="2233535"/>
                </a:lnTo>
                <a:lnTo>
                  <a:pt x="1956216" y="2188564"/>
                </a:lnTo>
                <a:lnTo>
                  <a:pt x="1881265" y="2128603"/>
                </a:lnTo>
                <a:lnTo>
                  <a:pt x="1731363" y="1956217"/>
                </a:lnTo>
                <a:lnTo>
                  <a:pt x="1626432" y="1858780"/>
                </a:lnTo>
                <a:lnTo>
                  <a:pt x="1484026" y="1753849"/>
                </a:lnTo>
                <a:lnTo>
                  <a:pt x="1304144" y="1581462"/>
                </a:lnTo>
                <a:lnTo>
                  <a:pt x="1146747" y="1469036"/>
                </a:lnTo>
                <a:lnTo>
                  <a:pt x="996845" y="1379095"/>
                </a:lnTo>
                <a:lnTo>
                  <a:pt x="854439" y="1281659"/>
                </a:lnTo>
                <a:lnTo>
                  <a:pt x="607101" y="1109272"/>
                </a:lnTo>
                <a:lnTo>
                  <a:pt x="239842" y="951876"/>
                </a:lnTo>
                <a:lnTo>
                  <a:pt x="0" y="839449"/>
                </a:lnTo>
                <a:lnTo>
                  <a:pt x="44970" y="599607"/>
                </a:lnTo>
                <a:lnTo>
                  <a:pt x="1334124" y="622092"/>
                </a:lnTo>
                <a:lnTo>
                  <a:pt x="1334124" y="539646"/>
                </a:lnTo>
                <a:lnTo>
                  <a:pt x="1536491" y="494676"/>
                </a:lnTo>
                <a:lnTo>
                  <a:pt x="1678898" y="412230"/>
                </a:lnTo>
                <a:lnTo>
                  <a:pt x="1783829" y="277318"/>
                </a:lnTo>
                <a:lnTo>
                  <a:pt x="1828800" y="164892"/>
                </a:lnTo>
                <a:lnTo>
                  <a:pt x="1836295" y="0"/>
                </a:lnTo>
                <a:close/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1F2875-570E-4802-A859-728200010321}"/>
              </a:ext>
            </a:extLst>
          </p:cNvPr>
          <p:cNvSpPr/>
          <p:nvPr/>
        </p:nvSpPr>
        <p:spPr>
          <a:xfrm>
            <a:off x="630737" y="3652359"/>
            <a:ext cx="14462372" cy="3263789"/>
          </a:xfrm>
          <a:custGeom>
            <a:avLst/>
            <a:gdLst>
              <a:gd name="connsiteX0" fmla="*/ 0 w 11887200"/>
              <a:gd name="connsiteY0" fmla="*/ 0 h 3285617"/>
              <a:gd name="connsiteX1" fmla="*/ 2206487 w 11887200"/>
              <a:gd name="connsiteY1" fmla="*/ 1133061 h 3285617"/>
              <a:gd name="connsiteX2" fmla="*/ 4253948 w 11887200"/>
              <a:gd name="connsiteY2" fmla="*/ 1451113 h 3285617"/>
              <a:gd name="connsiteX3" fmla="*/ 6539948 w 11887200"/>
              <a:gd name="connsiteY3" fmla="*/ 1411356 h 3285617"/>
              <a:gd name="connsiteX4" fmla="*/ 8706679 w 11887200"/>
              <a:gd name="connsiteY4" fmla="*/ 2027582 h 3285617"/>
              <a:gd name="connsiteX5" fmla="*/ 9998766 w 11887200"/>
              <a:gd name="connsiteY5" fmla="*/ 3279913 h 3285617"/>
              <a:gd name="connsiteX6" fmla="*/ 11887200 w 11887200"/>
              <a:gd name="connsiteY6" fmla="*/ 2405269 h 3285617"/>
              <a:gd name="connsiteX0" fmla="*/ 0 w 11887200"/>
              <a:gd name="connsiteY0" fmla="*/ 0 h 3285617"/>
              <a:gd name="connsiteX1" fmla="*/ 2206487 w 11887200"/>
              <a:gd name="connsiteY1" fmla="*/ 1133061 h 3285617"/>
              <a:gd name="connsiteX2" fmla="*/ 4253948 w 11887200"/>
              <a:gd name="connsiteY2" fmla="*/ 1451113 h 3285617"/>
              <a:gd name="connsiteX3" fmla="*/ 6539948 w 11887200"/>
              <a:gd name="connsiteY3" fmla="*/ 1411356 h 3285617"/>
              <a:gd name="connsiteX4" fmla="*/ 8598614 w 11887200"/>
              <a:gd name="connsiteY4" fmla="*/ 2069145 h 3285617"/>
              <a:gd name="connsiteX5" fmla="*/ 9998766 w 11887200"/>
              <a:gd name="connsiteY5" fmla="*/ 3279913 h 3285617"/>
              <a:gd name="connsiteX6" fmla="*/ 11887200 w 11887200"/>
              <a:gd name="connsiteY6" fmla="*/ 2405269 h 3285617"/>
              <a:gd name="connsiteX0" fmla="*/ 0 w 11887200"/>
              <a:gd name="connsiteY0" fmla="*/ 0 h 3285617"/>
              <a:gd name="connsiteX1" fmla="*/ 2206487 w 11887200"/>
              <a:gd name="connsiteY1" fmla="*/ 1133061 h 3285617"/>
              <a:gd name="connsiteX2" fmla="*/ 4253948 w 11887200"/>
              <a:gd name="connsiteY2" fmla="*/ 1451113 h 3285617"/>
              <a:gd name="connsiteX3" fmla="*/ 6539948 w 11887200"/>
              <a:gd name="connsiteY3" fmla="*/ 1411356 h 3285617"/>
              <a:gd name="connsiteX4" fmla="*/ 8598614 w 11887200"/>
              <a:gd name="connsiteY4" fmla="*/ 2069145 h 3285617"/>
              <a:gd name="connsiteX5" fmla="*/ 9998766 w 11887200"/>
              <a:gd name="connsiteY5" fmla="*/ 3279913 h 3285617"/>
              <a:gd name="connsiteX6" fmla="*/ 11887200 w 11887200"/>
              <a:gd name="connsiteY6" fmla="*/ 2405269 h 3285617"/>
              <a:gd name="connsiteX0" fmla="*/ 0 w 11887200"/>
              <a:gd name="connsiteY0" fmla="*/ 0 h 3285617"/>
              <a:gd name="connsiteX1" fmla="*/ 2206487 w 11887200"/>
              <a:gd name="connsiteY1" fmla="*/ 1133061 h 3285617"/>
              <a:gd name="connsiteX2" fmla="*/ 4253948 w 11887200"/>
              <a:gd name="connsiteY2" fmla="*/ 1451113 h 3285617"/>
              <a:gd name="connsiteX3" fmla="*/ 6539948 w 11887200"/>
              <a:gd name="connsiteY3" fmla="*/ 1411356 h 3285617"/>
              <a:gd name="connsiteX4" fmla="*/ 8598614 w 11887200"/>
              <a:gd name="connsiteY4" fmla="*/ 2069145 h 3285617"/>
              <a:gd name="connsiteX5" fmla="*/ 9998766 w 11887200"/>
              <a:gd name="connsiteY5" fmla="*/ 3279913 h 3285617"/>
              <a:gd name="connsiteX6" fmla="*/ 11887200 w 11887200"/>
              <a:gd name="connsiteY6" fmla="*/ 2405269 h 3285617"/>
              <a:gd name="connsiteX0" fmla="*/ 0 w 11887200"/>
              <a:gd name="connsiteY0" fmla="*/ 0 h 3203541"/>
              <a:gd name="connsiteX1" fmla="*/ 2206487 w 11887200"/>
              <a:gd name="connsiteY1" fmla="*/ 1133061 h 3203541"/>
              <a:gd name="connsiteX2" fmla="*/ 4253948 w 11887200"/>
              <a:gd name="connsiteY2" fmla="*/ 1451113 h 3203541"/>
              <a:gd name="connsiteX3" fmla="*/ 6539948 w 11887200"/>
              <a:gd name="connsiteY3" fmla="*/ 1411356 h 3203541"/>
              <a:gd name="connsiteX4" fmla="*/ 8598614 w 11887200"/>
              <a:gd name="connsiteY4" fmla="*/ 2069145 h 3203541"/>
              <a:gd name="connsiteX5" fmla="*/ 10148395 w 11887200"/>
              <a:gd name="connsiteY5" fmla="*/ 3196785 h 3203541"/>
              <a:gd name="connsiteX6" fmla="*/ 11887200 w 11887200"/>
              <a:gd name="connsiteY6" fmla="*/ 2405269 h 3203541"/>
              <a:gd name="connsiteX0" fmla="*/ 0 w 11887200"/>
              <a:gd name="connsiteY0" fmla="*/ 0 h 3203541"/>
              <a:gd name="connsiteX1" fmla="*/ 2206487 w 11887200"/>
              <a:gd name="connsiteY1" fmla="*/ 1133061 h 3203541"/>
              <a:gd name="connsiteX2" fmla="*/ 4253948 w 11887200"/>
              <a:gd name="connsiteY2" fmla="*/ 1451113 h 3203541"/>
              <a:gd name="connsiteX3" fmla="*/ 6539948 w 11887200"/>
              <a:gd name="connsiteY3" fmla="*/ 1411356 h 3203541"/>
              <a:gd name="connsiteX4" fmla="*/ 8473923 w 11887200"/>
              <a:gd name="connsiteY4" fmla="*/ 1969392 h 3203541"/>
              <a:gd name="connsiteX5" fmla="*/ 10148395 w 11887200"/>
              <a:gd name="connsiteY5" fmla="*/ 3196785 h 3203541"/>
              <a:gd name="connsiteX6" fmla="*/ 11887200 w 11887200"/>
              <a:gd name="connsiteY6" fmla="*/ 2405269 h 3203541"/>
              <a:gd name="connsiteX0" fmla="*/ 0 w 11887200"/>
              <a:gd name="connsiteY0" fmla="*/ 0 h 3203541"/>
              <a:gd name="connsiteX1" fmla="*/ 2206487 w 11887200"/>
              <a:gd name="connsiteY1" fmla="*/ 1133061 h 3203541"/>
              <a:gd name="connsiteX2" fmla="*/ 4253948 w 11887200"/>
              <a:gd name="connsiteY2" fmla="*/ 1451113 h 3203541"/>
              <a:gd name="connsiteX3" fmla="*/ 6539948 w 11887200"/>
              <a:gd name="connsiteY3" fmla="*/ 1411356 h 3203541"/>
              <a:gd name="connsiteX4" fmla="*/ 8473923 w 11887200"/>
              <a:gd name="connsiteY4" fmla="*/ 1969392 h 3203541"/>
              <a:gd name="connsiteX5" fmla="*/ 10148395 w 11887200"/>
              <a:gd name="connsiteY5" fmla="*/ 3196785 h 3203541"/>
              <a:gd name="connsiteX6" fmla="*/ 11887200 w 11887200"/>
              <a:gd name="connsiteY6" fmla="*/ 2405269 h 3203541"/>
              <a:gd name="connsiteX0" fmla="*/ 0 w 11887200"/>
              <a:gd name="connsiteY0" fmla="*/ 0 h 3178996"/>
              <a:gd name="connsiteX1" fmla="*/ 2206487 w 11887200"/>
              <a:gd name="connsiteY1" fmla="*/ 1133061 h 3178996"/>
              <a:gd name="connsiteX2" fmla="*/ 4253948 w 11887200"/>
              <a:gd name="connsiteY2" fmla="*/ 1451113 h 3178996"/>
              <a:gd name="connsiteX3" fmla="*/ 6539948 w 11887200"/>
              <a:gd name="connsiteY3" fmla="*/ 1411356 h 3178996"/>
              <a:gd name="connsiteX4" fmla="*/ 8473923 w 11887200"/>
              <a:gd name="connsiteY4" fmla="*/ 1969392 h 3178996"/>
              <a:gd name="connsiteX5" fmla="*/ 10256461 w 11887200"/>
              <a:gd name="connsiteY5" fmla="*/ 3171847 h 3178996"/>
              <a:gd name="connsiteX6" fmla="*/ 11887200 w 11887200"/>
              <a:gd name="connsiteY6" fmla="*/ 2405269 h 3178996"/>
              <a:gd name="connsiteX0" fmla="*/ 0 w 11887200"/>
              <a:gd name="connsiteY0" fmla="*/ 0 h 3178996"/>
              <a:gd name="connsiteX1" fmla="*/ 2206487 w 11887200"/>
              <a:gd name="connsiteY1" fmla="*/ 1133061 h 3178996"/>
              <a:gd name="connsiteX2" fmla="*/ 4606488 w 11887200"/>
              <a:gd name="connsiteY2" fmla="*/ 812134 h 3178996"/>
              <a:gd name="connsiteX3" fmla="*/ 6539948 w 11887200"/>
              <a:gd name="connsiteY3" fmla="*/ 1411356 h 3178996"/>
              <a:gd name="connsiteX4" fmla="*/ 8473923 w 11887200"/>
              <a:gd name="connsiteY4" fmla="*/ 1969392 h 3178996"/>
              <a:gd name="connsiteX5" fmla="*/ 10256461 w 11887200"/>
              <a:gd name="connsiteY5" fmla="*/ 3171847 h 3178996"/>
              <a:gd name="connsiteX6" fmla="*/ 11887200 w 11887200"/>
              <a:gd name="connsiteY6" fmla="*/ 2405269 h 3178996"/>
              <a:gd name="connsiteX0" fmla="*/ 0 w 11887200"/>
              <a:gd name="connsiteY0" fmla="*/ 0 h 3178996"/>
              <a:gd name="connsiteX1" fmla="*/ 2845465 w 11887200"/>
              <a:gd name="connsiteY1" fmla="*/ 637302 h 3178996"/>
              <a:gd name="connsiteX2" fmla="*/ 4606488 w 11887200"/>
              <a:gd name="connsiteY2" fmla="*/ 812134 h 3178996"/>
              <a:gd name="connsiteX3" fmla="*/ 6539948 w 11887200"/>
              <a:gd name="connsiteY3" fmla="*/ 1411356 h 3178996"/>
              <a:gd name="connsiteX4" fmla="*/ 8473923 w 11887200"/>
              <a:gd name="connsiteY4" fmla="*/ 1969392 h 3178996"/>
              <a:gd name="connsiteX5" fmla="*/ 10256461 w 11887200"/>
              <a:gd name="connsiteY5" fmla="*/ 3171847 h 3178996"/>
              <a:gd name="connsiteX6" fmla="*/ 11887200 w 11887200"/>
              <a:gd name="connsiteY6" fmla="*/ 2405269 h 3178996"/>
              <a:gd name="connsiteX0" fmla="*/ 0 w 11887200"/>
              <a:gd name="connsiteY0" fmla="*/ 0 h 3178996"/>
              <a:gd name="connsiteX1" fmla="*/ 2845465 w 11887200"/>
              <a:gd name="connsiteY1" fmla="*/ 637302 h 3178996"/>
              <a:gd name="connsiteX2" fmla="*/ 4606488 w 11887200"/>
              <a:gd name="connsiteY2" fmla="*/ 812134 h 3178996"/>
              <a:gd name="connsiteX3" fmla="*/ 6539948 w 11887200"/>
              <a:gd name="connsiteY3" fmla="*/ 1411356 h 3178996"/>
              <a:gd name="connsiteX4" fmla="*/ 8473923 w 11887200"/>
              <a:gd name="connsiteY4" fmla="*/ 1969392 h 3178996"/>
              <a:gd name="connsiteX5" fmla="*/ 10256461 w 11887200"/>
              <a:gd name="connsiteY5" fmla="*/ 3171847 h 3178996"/>
              <a:gd name="connsiteX6" fmla="*/ 11887200 w 11887200"/>
              <a:gd name="connsiteY6" fmla="*/ 2405269 h 3178996"/>
              <a:gd name="connsiteX0" fmla="*/ 0 w 12206689"/>
              <a:gd name="connsiteY0" fmla="*/ 0 h 3178996"/>
              <a:gd name="connsiteX1" fmla="*/ 3164954 w 12206689"/>
              <a:gd name="connsiteY1" fmla="*/ 637302 h 3178996"/>
              <a:gd name="connsiteX2" fmla="*/ 4925977 w 12206689"/>
              <a:gd name="connsiteY2" fmla="*/ 812134 h 3178996"/>
              <a:gd name="connsiteX3" fmla="*/ 6859437 w 12206689"/>
              <a:gd name="connsiteY3" fmla="*/ 1411356 h 3178996"/>
              <a:gd name="connsiteX4" fmla="*/ 8793412 w 12206689"/>
              <a:gd name="connsiteY4" fmla="*/ 1969392 h 3178996"/>
              <a:gd name="connsiteX5" fmla="*/ 10575950 w 12206689"/>
              <a:gd name="connsiteY5" fmla="*/ 3171847 h 3178996"/>
              <a:gd name="connsiteX6" fmla="*/ 12206689 w 12206689"/>
              <a:gd name="connsiteY6" fmla="*/ 2405269 h 3178996"/>
              <a:gd name="connsiteX0" fmla="*/ 0 w 12371942"/>
              <a:gd name="connsiteY0" fmla="*/ 0 h 3267131"/>
              <a:gd name="connsiteX1" fmla="*/ 3330207 w 12371942"/>
              <a:gd name="connsiteY1" fmla="*/ 725437 h 3267131"/>
              <a:gd name="connsiteX2" fmla="*/ 5091230 w 12371942"/>
              <a:gd name="connsiteY2" fmla="*/ 900269 h 3267131"/>
              <a:gd name="connsiteX3" fmla="*/ 7024690 w 12371942"/>
              <a:gd name="connsiteY3" fmla="*/ 1499491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5091230 w 12371942"/>
              <a:gd name="connsiteY2" fmla="*/ 900269 h 3267131"/>
              <a:gd name="connsiteX3" fmla="*/ 7024690 w 12371942"/>
              <a:gd name="connsiteY3" fmla="*/ 1499491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5091230 w 12371942"/>
              <a:gd name="connsiteY2" fmla="*/ 900269 h 3267131"/>
              <a:gd name="connsiteX3" fmla="*/ 7024690 w 12371942"/>
              <a:gd name="connsiteY3" fmla="*/ 1499491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5091230 w 12371942"/>
              <a:gd name="connsiteY2" fmla="*/ 900269 h 3267131"/>
              <a:gd name="connsiteX3" fmla="*/ 7024690 w 12371942"/>
              <a:gd name="connsiteY3" fmla="*/ 1499491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391220 w 12371942"/>
              <a:gd name="connsiteY2" fmla="*/ 801117 h 3267131"/>
              <a:gd name="connsiteX3" fmla="*/ 7024690 w 12371942"/>
              <a:gd name="connsiteY3" fmla="*/ 1499491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391220 w 12371942"/>
              <a:gd name="connsiteY2" fmla="*/ 801117 h 3267131"/>
              <a:gd name="connsiteX3" fmla="*/ 7961123 w 12371942"/>
              <a:gd name="connsiteY3" fmla="*/ 1290170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7961123 w 12371942"/>
              <a:gd name="connsiteY3" fmla="*/ 1290170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8203494 w 12371942"/>
              <a:gd name="connsiteY3" fmla="*/ 1433390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8203494 w 12371942"/>
              <a:gd name="connsiteY3" fmla="*/ 1433390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8269595 w 12371942"/>
              <a:gd name="connsiteY3" fmla="*/ 1664744 h 3267131"/>
              <a:gd name="connsiteX4" fmla="*/ 8958665 w 12371942"/>
              <a:gd name="connsiteY4" fmla="*/ 2057527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8269595 w 12371942"/>
              <a:gd name="connsiteY3" fmla="*/ 1664744 h 3267131"/>
              <a:gd name="connsiteX4" fmla="*/ 9134935 w 12371942"/>
              <a:gd name="connsiteY4" fmla="*/ 2101595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371942"/>
              <a:gd name="connsiteY0" fmla="*/ 0 h 3267131"/>
              <a:gd name="connsiteX1" fmla="*/ 2074284 w 12371942"/>
              <a:gd name="connsiteY1" fmla="*/ 681370 h 3267131"/>
              <a:gd name="connsiteX2" fmla="*/ 6666642 w 12371942"/>
              <a:gd name="connsiteY2" fmla="*/ 768067 h 3267131"/>
              <a:gd name="connsiteX3" fmla="*/ 8434848 w 12371942"/>
              <a:gd name="connsiteY3" fmla="*/ 1829997 h 3267131"/>
              <a:gd name="connsiteX4" fmla="*/ 9134935 w 12371942"/>
              <a:gd name="connsiteY4" fmla="*/ 2101595 h 3267131"/>
              <a:gd name="connsiteX5" fmla="*/ 10741203 w 12371942"/>
              <a:gd name="connsiteY5" fmla="*/ 3259982 h 3267131"/>
              <a:gd name="connsiteX6" fmla="*/ 12371942 w 12371942"/>
              <a:gd name="connsiteY6" fmla="*/ 2493404 h 3267131"/>
              <a:gd name="connsiteX0" fmla="*/ 0 w 12878718"/>
              <a:gd name="connsiteY0" fmla="*/ 0 h 3263826"/>
              <a:gd name="connsiteX1" fmla="*/ 2074284 w 12878718"/>
              <a:gd name="connsiteY1" fmla="*/ 681370 h 3263826"/>
              <a:gd name="connsiteX2" fmla="*/ 6666642 w 12878718"/>
              <a:gd name="connsiteY2" fmla="*/ 768067 h 3263826"/>
              <a:gd name="connsiteX3" fmla="*/ 8434848 w 12878718"/>
              <a:gd name="connsiteY3" fmla="*/ 1829997 h 3263826"/>
              <a:gd name="connsiteX4" fmla="*/ 9134935 w 12878718"/>
              <a:gd name="connsiteY4" fmla="*/ 2101595 h 3263826"/>
              <a:gd name="connsiteX5" fmla="*/ 10741203 w 12878718"/>
              <a:gd name="connsiteY5" fmla="*/ 3259982 h 3263826"/>
              <a:gd name="connsiteX6" fmla="*/ 12878718 w 12878718"/>
              <a:gd name="connsiteY6" fmla="*/ 2129847 h 3263826"/>
              <a:gd name="connsiteX0" fmla="*/ 0 w 13036258"/>
              <a:gd name="connsiteY0" fmla="*/ 0 h 3263826"/>
              <a:gd name="connsiteX1" fmla="*/ 2074284 w 13036258"/>
              <a:gd name="connsiteY1" fmla="*/ 681370 h 3263826"/>
              <a:gd name="connsiteX2" fmla="*/ 6666642 w 13036258"/>
              <a:gd name="connsiteY2" fmla="*/ 768067 h 3263826"/>
              <a:gd name="connsiteX3" fmla="*/ 8434848 w 13036258"/>
              <a:gd name="connsiteY3" fmla="*/ 1829997 h 3263826"/>
              <a:gd name="connsiteX4" fmla="*/ 9134935 w 13036258"/>
              <a:gd name="connsiteY4" fmla="*/ 2101595 h 3263826"/>
              <a:gd name="connsiteX5" fmla="*/ 10741203 w 13036258"/>
              <a:gd name="connsiteY5" fmla="*/ 3259982 h 3263826"/>
              <a:gd name="connsiteX6" fmla="*/ 12878718 w 13036258"/>
              <a:gd name="connsiteY6" fmla="*/ 2129847 h 3263826"/>
              <a:gd name="connsiteX7" fmla="*/ 12875943 w 13036258"/>
              <a:gd name="connsiteY7" fmla="*/ 2120480 h 3263826"/>
              <a:gd name="connsiteX0" fmla="*/ 0 w 13933563"/>
              <a:gd name="connsiteY0" fmla="*/ 0 h 3263826"/>
              <a:gd name="connsiteX1" fmla="*/ 2074284 w 13933563"/>
              <a:gd name="connsiteY1" fmla="*/ 681370 h 3263826"/>
              <a:gd name="connsiteX2" fmla="*/ 6666642 w 13933563"/>
              <a:gd name="connsiteY2" fmla="*/ 768067 h 3263826"/>
              <a:gd name="connsiteX3" fmla="*/ 8434848 w 13933563"/>
              <a:gd name="connsiteY3" fmla="*/ 1829997 h 3263826"/>
              <a:gd name="connsiteX4" fmla="*/ 9134935 w 13933563"/>
              <a:gd name="connsiteY4" fmla="*/ 2101595 h 3263826"/>
              <a:gd name="connsiteX5" fmla="*/ 10741203 w 13933563"/>
              <a:gd name="connsiteY5" fmla="*/ 3259982 h 3263826"/>
              <a:gd name="connsiteX6" fmla="*/ 12878718 w 13933563"/>
              <a:gd name="connsiteY6" fmla="*/ 2129847 h 3263826"/>
              <a:gd name="connsiteX7" fmla="*/ 13933563 w 13933563"/>
              <a:gd name="connsiteY7" fmla="*/ 1911160 h 3263826"/>
              <a:gd name="connsiteX0" fmla="*/ 0 w 13900512"/>
              <a:gd name="connsiteY0" fmla="*/ 0 h 3263826"/>
              <a:gd name="connsiteX1" fmla="*/ 2074284 w 13900512"/>
              <a:gd name="connsiteY1" fmla="*/ 681370 h 3263826"/>
              <a:gd name="connsiteX2" fmla="*/ 6666642 w 13900512"/>
              <a:gd name="connsiteY2" fmla="*/ 768067 h 3263826"/>
              <a:gd name="connsiteX3" fmla="*/ 8434848 w 13900512"/>
              <a:gd name="connsiteY3" fmla="*/ 1829997 h 3263826"/>
              <a:gd name="connsiteX4" fmla="*/ 9134935 w 13900512"/>
              <a:gd name="connsiteY4" fmla="*/ 2101595 h 3263826"/>
              <a:gd name="connsiteX5" fmla="*/ 10741203 w 13900512"/>
              <a:gd name="connsiteY5" fmla="*/ 3259982 h 3263826"/>
              <a:gd name="connsiteX6" fmla="*/ 12878718 w 13900512"/>
              <a:gd name="connsiteY6" fmla="*/ 2129847 h 3263826"/>
              <a:gd name="connsiteX7" fmla="*/ 13900512 w 13900512"/>
              <a:gd name="connsiteY7" fmla="*/ 1800992 h 3263826"/>
              <a:gd name="connsiteX0" fmla="*/ 0 w 13900512"/>
              <a:gd name="connsiteY0" fmla="*/ 0 h 3263435"/>
              <a:gd name="connsiteX1" fmla="*/ 2074284 w 13900512"/>
              <a:gd name="connsiteY1" fmla="*/ 681370 h 3263435"/>
              <a:gd name="connsiteX2" fmla="*/ 6666642 w 13900512"/>
              <a:gd name="connsiteY2" fmla="*/ 768067 h 3263435"/>
              <a:gd name="connsiteX3" fmla="*/ 8434848 w 13900512"/>
              <a:gd name="connsiteY3" fmla="*/ 1829997 h 3263435"/>
              <a:gd name="connsiteX4" fmla="*/ 9134935 w 13900512"/>
              <a:gd name="connsiteY4" fmla="*/ 2101595 h 3263435"/>
              <a:gd name="connsiteX5" fmla="*/ 10741203 w 13900512"/>
              <a:gd name="connsiteY5" fmla="*/ 3259982 h 3263435"/>
              <a:gd name="connsiteX6" fmla="*/ 12823633 w 13900512"/>
              <a:gd name="connsiteY6" fmla="*/ 2041712 h 3263435"/>
              <a:gd name="connsiteX7" fmla="*/ 13900512 w 13900512"/>
              <a:gd name="connsiteY7" fmla="*/ 1800992 h 3263435"/>
              <a:gd name="connsiteX0" fmla="*/ 0 w 13900512"/>
              <a:gd name="connsiteY0" fmla="*/ 0 h 3263435"/>
              <a:gd name="connsiteX1" fmla="*/ 2074284 w 13900512"/>
              <a:gd name="connsiteY1" fmla="*/ 681370 h 3263435"/>
              <a:gd name="connsiteX2" fmla="*/ 6666642 w 13900512"/>
              <a:gd name="connsiteY2" fmla="*/ 768067 h 3263435"/>
              <a:gd name="connsiteX3" fmla="*/ 8434848 w 13900512"/>
              <a:gd name="connsiteY3" fmla="*/ 1829997 h 3263435"/>
              <a:gd name="connsiteX4" fmla="*/ 9134935 w 13900512"/>
              <a:gd name="connsiteY4" fmla="*/ 2101595 h 3263435"/>
              <a:gd name="connsiteX5" fmla="*/ 10741203 w 13900512"/>
              <a:gd name="connsiteY5" fmla="*/ 3259982 h 3263435"/>
              <a:gd name="connsiteX6" fmla="*/ 12823633 w 13900512"/>
              <a:gd name="connsiteY6" fmla="*/ 2041712 h 3263435"/>
              <a:gd name="connsiteX7" fmla="*/ 13900512 w 13900512"/>
              <a:gd name="connsiteY7" fmla="*/ 1800992 h 3263435"/>
              <a:gd name="connsiteX0" fmla="*/ 0 w 13900512"/>
              <a:gd name="connsiteY0" fmla="*/ 0 h 3263620"/>
              <a:gd name="connsiteX1" fmla="*/ 2074284 w 13900512"/>
              <a:gd name="connsiteY1" fmla="*/ 681370 h 3263620"/>
              <a:gd name="connsiteX2" fmla="*/ 6666642 w 13900512"/>
              <a:gd name="connsiteY2" fmla="*/ 768067 h 3263620"/>
              <a:gd name="connsiteX3" fmla="*/ 8434848 w 13900512"/>
              <a:gd name="connsiteY3" fmla="*/ 1829997 h 3263620"/>
              <a:gd name="connsiteX4" fmla="*/ 9134935 w 13900512"/>
              <a:gd name="connsiteY4" fmla="*/ 2101595 h 3263620"/>
              <a:gd name="connsiteX5" fmla="*/ 10741203 w 13900512"/>
              <a:gd name="connsiteY5" fmla="*/ 3259982 h 3263620"/>
              <a:gd name="connsiteX6" fmla="*/ 12614313 w 13900512"/>
              <a:gd name="connsiteY6" fmla="*/ 2085780 h 3263620"/>
              <a:gd name="connsiteX7" fmla="*/ 13900512 w 13900512"/>
              <a:gd name="connsiteY7" fmla="*/ 1800992 h 3263620"/>
              <a:gd name="connsiteX0" fmla="*/ 0 w 13933562"/>
              <a:gd name="connsiteY0" fmla="*/ 0 h 3263620"/>
              <a:gd name="connsiteX1" fmla="*/ 2074284 w 13933562"/>
              <a:gd name="connsiteY1" fmla="*/ 681370 h 3263620"/>
              <a:gd name="connsiteX2" fmla="*/ 6666642 w 13933562"/>
              <a:gd name="connsiteY2" fmla="*/ 768067 h 3263620"/>
              <a:gd name="connsiteX3" fmla="*/ 8434848 w 13933562"/>
              <a:gd name="connsiteY3" fmla="*/ 1829997 h 3263620"/>
              <a:gd name="connsiteX4" fmla="*/ 9134935 w 13933562"/>
              <a:gd name="connsiteY4" fmla="*/ 2101595 h 3263620"/>
              <a:gd name="connsiteX5" fmla="*/ 10741203 w 13933562"/>
              <a:gd name="connsiteY5" fmla="*/ 3259982 h 3263620"/>
              <a:gd name="connsiteX6" fmla="*/ 12614313 w 13933562"/>
              <a:gd name="connsiteY6" fmla="*/ 2085780 h 3263620"/>
              <a:gd name="connsiteX7" fmla="*/ 13933562 w 13933562"/>
              <a:gd name="connsiteY7" fmla="*/ 1668789 h 3263620"/>
              <a:gd name="connsiteX0" fmla="*/ 0 w 13933562"/>
              <a:gd name="connsiteY0" fmla="*/ 0 h 3262828"/>
              <a:gd name="connsiteX1" fmla="*/ 2074284 w 13933562"/>
              <a:gd name="connsiteY1" fmla="*/ 681370 h 3262828"/>
              <a:gd name="connsiteX2" fmla="*/ 6666642 w 13933562"/>
              <a:gd name="connsiteY2" fmla="*/ 768067 h 3262828"/>
              <a:gd name="connsiteX3" fmla="*/ 8434848 w 13933562"/>
              <a:gd name="connsiteY3" fmla="*/ 1829997 h 3262828"/>
              <a:gd name="connsiteX4" fmla="*/ 9134935 w 13933562"/>
              <a:gd name="connsiteY4" fmla="*/ 2101595 h 3262828"/>
              <a:gd name="connsiteX5" fmla="*/ 10741203 w 13933562"/>
              <a:gd name="connsiteY5" fmla="*/ 3259982 h 3262828"/>
              <a:gd name="connsiteX6" fmla="*/ 12614313 w 13933562"/>
              <a:gd name="connsiteY6" fmla="*/ 2085780 h 3262828"/>
              <a:gd name="connsiteX7" fmla="*/ 13030179 w 13933562"/>
              <a:gd name="connsiteY7" fmla="*/ 1834041 h 3262828"/>
              <a:gd name="connsiteX8" fmla="*/ 13933562 w 13933562"/>
              <a:gd name="connsiteY8" fmla="*/ 1668789 h 3262828"/>
              <a:gd name="connsiteX0" fmla="*/ 0 w 13933562"/>
              <a:gd name="connsiteY0" fmla="*/ 0 h 3262828"/>
              <a:gd name="connsiteX1" fmla="*/ 2074284 w 13933562"/>
              <a:gd name="connsiteY1" fmla="*/ 681370 h 3262828"/>
              <a:gd name="connsiteX2" fmla="*/ 6666642 w 13933562"/>
              <a:gd name="connsiteY2" fmla="*/ 768067 h 3262828"/>
              <a:gd name="connsiteX3" fmla="*/ 8434848 w 13933562"/>
              <a:gd name="connsiteY3" fmla="*/ 1829997 h 3262828"/>
              <a:gd name="connsiteX4" fmla="*/ 9134935 w 13933562"/>
              <a:gd name="connsiteY4" fmla="*/ 2101595 h 3262828"/>
              <a:gd name="connsiteX5" fmla="*/ 10741203 w 13933562"/>
              <a:gd name="connsiteY5" fmla="*/ 3259982 h 3262828"/>
              <a:gd name="connsiteX6" fmla="*/ 12614313 w 13933562"/>
              <a:gd name="connsiteY6" fmla="*/ 2085780 h 3262828"/>
              <a:gd name="connsiteX7" fmla="*/ 12886960 w 13933562"/>
              <a:gd name="connsiteY7" fmla="*/ 1712856 h 3262828"/>
              <a:gd name="connsiteX8" fmla="*/ 13933562 w 13933562"/>
              <a:gd name="connsiteY8" fmla="*/ 1668789 h 3262828"/>
              <a:gd name="connsiteX0" fmla="*/ 0 w 13933562"/>
              <a:gd name="connsiteY0" fmla="*/ 0 h 3262921"/>
              <a:gd name="connsiteX1" fmla="*/ 2074284 w 13933562"/>
              <a:gd name="connsiteY1" fmla="*/ 681370 h 3262921"/>
              <a:gd name="connsiteX2" fmla="*/ 6666642 w 13933562"/>
              <a:gd name="connsiteY2" fmla="*/ 768067 h 3262921"/>
              <a:gd name="connsiteX3" fmla="*/ 8434848 w 13933562"/>
              <a:gd name="connsiteY3" fmla="*/ 1829997 h 3262921"/>
              <a:gd name="connsiteX4" fmla="*/ 9134935 w 13933562"/>
              <a:gd name="connsiteY4" fmla="*/ 2101595 h 3262921"/>
              <a:gd name="connsiteX5" fmla="*/ 10741203 w 13933562"/>
              <a:gd name="connsiteY5" fmla="*/ 3259982 h 3262921"/>
              <a:gd name="connsiteX6" fmla="*/ 12360925 w 13933562"/>
              <a:gd name="connsiteY6" fmla="*/ 2118831 h 3262921"/>
              <a:gd name="connsiteX7" fmla="*/ 12886960 w 13933562"/>
              <a:gd name="connsiteY7" fmla="*/ 1712856 h 3262921"/>
              <a:gd name="connsiteX8" fmla="*/ 13933562 w 13933562"/>
              <a:gd name="connsiteY8" fmla="*/ 1668789 h 3262921"/>
              <a:gd name="connsiteX0" fmla="*/ 0 w 13933562"/>
              <a:gd name="connsiteY0" fmla="*/ 0 h 3262921"/>
              <a:gd name="connsiteX1" fmla="*/ 2074284 w 13933562"/>
              <a:gd name="connsiteY1" fmla="*/ 681370 h 3262921"/>
              <a:gd name="connsiteX2" fmla="*/ 6666642 w 13933562"/>
              <a:gd name="connsiteY2" fmla="*/ 768067 h 3262921"/>
              <a:gd name="connsiteX3" fmla="*/ 8434848 w 13933562"/>
              <a:gd name="connsiteY3" fmla="*/ 1829997 h 3262921"/>
              <a:gd name="connsiteX4" fmla="*/ 9134935 w 13933562"/>
              <a:gd name="connsiteY4" fmla="*/ 2101595 h 3262921"/>
              <a:gd name="connsiteX5" fmla="*/ 10741203 w 13933562"/>
              <a:gd name="connsiteY5" fmla="*/ 3259982 h 3262921"/>
              <a:gd name="connsiteX6" fmla="*/ 12360925 w 13933562"/>
              <a:gd name="connsiteY6" fmla="*/ 2118831 h 3262921"/>
              <a:gd name="connsiteX7" fmla="*/ 12886960 w 13933562"/>
              <a:gd name="connsiteY7" fmla="*/ 1712856 h 3262921"/>
              <a:gd name="connsiteX8" fmla="*/ 13933562 w 13933562"/>
              <a:gd name="connsiteY8" fmla="*/ 1668789 h 3262921"/>
              <a:gd name="connsiteX0" fmla="*/ 0 w 13933562"/>
              <a:gd name="connsiteY0" fmla="*/ 0 h 3262921"/>
              <a:gd name="connsiteX1" fmla="*/ 2074284 w 13933562"/>
              <a:gd name="connsiteY1" fmla="*/ 681370 h 3262921"/>
              <a:gd name="connsiteX2" fmla="*/ 6666642 w 13933562"/>
              <a:gd name="connsiteY2" fmla="*/ 768067 h 3262921"/>
              <a:gd name="connsiteX3" fmla="*/ 8434848 w 13933562"/>
              <a:gd name="connsiteY3" fmla="*/ 1829997 h 3262921"/>
              <a:gd name="connsiteX4" fmla="*/ 9134935 w 13933562"/>
              <a:gd name="connsiteY4" fmla="*/ 2101595 h 3262921"/>
              <a:gd name="connsiteX5" fmla="*/ 10741203 w 13933562"/>
              <a:gd name="connsiteY5" fmla="*/ 3259982 h 3262921"/>
              <a:gd name="connsiteX6" fmla="*/ 12360925 w 13933562"/>
              <a:gd name="connsiteY6" fmla="*/ 2118831 h 3262921"/>
              <a:gd name="connsiteX7" fmla="*/ 12787808 w 13933562"/>
              <a:gd name="connsiteY7" fmla="*/ 1668788 h 3262921"/>
              <a:gd name="connsiteX8" fmla="*/ 13933562 w 13933562"/>
              <a:gd name="connsiteY8" fmla="*/ 1668789 h 3262921"/>
              <a:gd name="connsiteX0" fmla="*/ 0 w 13933562"/>
              <a:gd name="connsiteY0" fmla="*/ 0 h 3262921"/>
              <a:gd name="connsiteX1" fmla="*/ 2074284 w 13933562"/>
              <a:gd name="connsiteY1" fmla="*/ 681370 h 3262921"/>
              <a:gd name="connsiteX2" fmla="*/ 6666642 w 13933562"/>
              <a:gd name="connsiteY2" fmla="*/ 768067 h 3262921"/>
              <a:gd name="connsiteX3" fmla="*/ 8434848 w 13933562"/>
              <a:gd name="connsiteY3" fmla="*/ 1829997 h 3262921"/>
              <a:gd name="connsiteX4" fmla="*/ 9134935 w 13933562"/>
              <a:gd name="connsiteY4" fmla="*/ 2101595 h 3262921"/>
              <a:gd name="connsiteX5" fmla="*/ 10741203 w 13933562"/>
              <a:gd name="connsiteY5" fmla="*/ 3259982 h 3262921"/>
              <a:gd name="connsiteX6" fmla="*/ 12360925 w 13933562"/>
              <a:gd name="connsiteY6" fmla="*/ 2118831 h 3262921"/>
              <a:gd name="connsiteX7" fmla="*/ 12787808 w 13933562"/>
              <a:gd name="connsiteY7" fmla="*/ 1668788 h 3262921"/>
              <a:gd name="connsiteX8" fmla="*/ 13933562 w 13933562"/>
              <a:gd name="connsiteY8" fmla="*/ 1668789 h 3262921"/>
              <a:gd name="connsiteX0" fmla="*/ 0 w 13933562"/>
              <a:gd name="connsiteY0" fmla="*/ 0 h 3263789"/>
              <a:gd name="connsiteX1" fmla="*/ 2074284 w 13933562"/>
              <a:gd name="connsiteY1" fmla="*/ 681370 h 3263789"/>
              <a:gd name="connsiteX2" fmla="*/ 6666642 w 13933562"/>
              <a:gd name="connsiteY2" fmla="*/ 768067 h 3263789"/>
              <a:gd name="connsiteX3" fmla="*/ 8434848 w 13933562"/>
              <a:gd name="connsiteY3" fmla="*/ 1829997 h 3263789"/>
              <a:gd name="connsiteX4" fmla="*/ 9134935 w 13933562"/>
              <a:gd name="connsiteY4" fmla="*/ 2101595 h 3263789"/>
              <a:gd name="connsiteX5" fmla="*/ 10741203 w 13933562"/>
              <a:gd name="connsiteY5" fmla="*/ 3259982 h 3263789"/>
              <a:gd name="connsiteX6" fmla="*/ 12371942 w 13933562"/>
              <a:gd name="connsiteY6" fmla="*/ 2350185 h 3263789"/>
              <a:gd name="connsiteX7" fmla="*/ 12787808 w 13933562"/>
              <a:gd name="connsiteY7" fmla="*/ 1668788 h 3263789"/>
              <a:gd name="connsiteX8" fmla="*/ 13933562 w 13933562"/>
              <a:gd name="connsiteY8" fmla="*/ 1668789 h 3263789"/>
              <a:gd name="connsiteX0" fmla="*/ 0 w 14462372"/>
              <a:gd name="connsiteY0" fmla="*/ 0 h 3263789"/>
              <a:gd name="connsiteX1" fmla="*/ 2074284 w 14462372"/>
              <a:gd name="connsiteY1" fmla="*/ 681370 h 3263789"/>
              <a:gd name="connsiteX2" fmla="*/ 6666642 w 14462372"/>
              <a:gd name="connsiteY2" fmla="*/ 768067 h 3263789"/>
              <a:gd name="connsiteX3" fmla="*/ 8434848 w 14462372"/>
              <a:gd name="connsiteY3" fmla="*/ 1829997 h 3263789"/>
              <a:gd name="connsiteX4" fmla="*/ 9134935 w 14462372"/>
              <a:gd name="connsiteY4" fmla="*/ 2101595 h 3263789"/>
              <a:gd name="connsiteX5" fmla="*/ 10741203 w 14462372"/>
              <a:gd name="connsiteY5" fmla="*/ 3259982 h 3263789"/>
              <a:gd name="connsiteX6" fmla="*/ 12371942 w 14462372"/>
              <a:gd name="connsiteY6" fmla="*/ 2350185 h 3263789"/>
              <a:gd name="connsiteX7" fmla="*/ 12787808 w 14462372"/>
              <a:gd name="connsiteY7" fmla="*/ 1668788 h 3263789"/>
              <a:gd name="connsiteX8" fmla="*/ 14462372 w 14462372"/>
              <a:gd name="connsiteY8" fmla="*/ 1668789 h 326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62372" h="3263789">
                <a:moveTo>
                  <a:pt x="0" y="0"/>
                </a:moveTo>
                <a:cubicBezTo>
                  <a:pt x="748748" y="445604"/>
                  <a:pt x="963177" y="553359"/>
                  <a:pt x="2074284" y="681370"/>
                </a:cubicBezTo>
                <a:cubicBezTo>
                  <a:pt x="3185391" y="809381"/>
                  <a:pt x="5606548" y="576629"/>
                  <a:pt x="6666642" y="768067"/>
                </a:cubicBezTo>
                <a:cubicBezTo>
                  <a:pt x="7726736" y="959505"/>
                  <a:pt x="8023466" y="1607742"/>
                  <a:pt x="8434848" y="1829997"/>
                </a:cubicBezTo>
                <a:cubicBezTo>
                  <a:pt x="8846230" y="2052252"/>
                  <a:pt x="8750543" y="1863264"/>
                  <a:pt x="9134935" y="2101595"/>
                </a:cubicBezTo>
                <a:cubicBezTo>
                  <a:pt x="9519328" y="2339926"/>
                  <a:pt x="10211116" y="3197034"/>
                  <a:pt x="10741203" y="3259982"/>
                </a:cubicBezTo>
                <a:cubicBezTo>
                  <a:pt x="11271290" y="3322930"/>
                  <a:pt x="11990446" y="2587842"/>
                  <a:pt x="12371942" y="2350185"/>
                </a:cubicBezTo>
                <a:cubicBezTo>
                  <a:pt x="12588185" y="2035410"/>
                  <a:pt x="12391663" y="1705236"/>
                  <a:pt x="12787808" y="1668788"/>
                </a:cubicBezTo>
                <a:cubicBezTo>
                  <a:pt x="13007683" y="1599290"/>
                  <a:pt x="14311808" y="1696331"/>
                  <a:pt x="14462372" y="1668789"/>
                </a:cubicBezTo>
              </a:path>
            </a:pathLst>
          </a:custGeom>
          <a:noFill/>
          <a:ln w="139700">
            <a:solidFill>
              <a:schemeClr val="accent6">
                <a:lumMod val="50000"/>
                <a:alpha val="70000"/>
              </a:schemeClr>
            </a:solidFill>
            <a:prstDash val="sysDash"/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83123E-0408-491E-8BA3-8D092B365087}"/>
              </a:ext>
            </a:extLst>
          </p:cNvPr>
          <p:cNvCxnSpPr>
            <a:cxnSpLocks/>
          </p:cNvCxnSpPr>
          <p:nvPr/>
        </p:nvCxnSpPr>
        <p:spPr>
          <a:xfrm flipV="1">
            <a:off x="11612921" y="7921206"/>
            <a:ext cx="0" cy="46494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DDCD25-6E6D-4B2B-993C-086D77EC7ECB}"/>
              </a:ext>
            </a:extLst>
          </p:cNvPr>
          <p:cNvCxnSpPr>
            <a:cxnSpLocks/>
          </p:cNvCxnSpPr>
          <p:nvPr/>
        </p:nvCxnSpPr>
        <p:spPr>
          <a:xfrm>
            <a:off x="8957442" y="5472092"/>
            <a:ext cx="0" cy="278654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6C075EF-FC9E-4758-BC89-2BD7BDC26DC5}"/>
              </a:ext>
            </a:extLst>
          </p:cNvPr>
          <p:cNvSpPr txBox="1"/>
          <p:nvPr/>
        </p:nvSpPr>
        <p:spPr>
          <a:xfrm>
            <a:off x="1088913" y="4495024"/>
            <a:ext cx="163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Spine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88548F-5677-4F4E-838C-ECB757512516}"/>
              </a:ext>
            </a:extLst>
          </p:cNvPr>
          <p:cNvCxnSpPr>
            <a:cxnSpLocks/>
          </p:cNvCxnSpPr>
          <p:nvPr/>
        </p:nvCxnSpPr>
        <p:spPr>
          <a:xfrm flipV="1">
            <a:off x="1656077" y="4193190"/>
            <a:ext cx="0" cy="301834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1B4CFFD-663C-4E43-827C-08BF6A021032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Green Heart and Green Spine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7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FA2C6-EA74-445D-85F1-567619D8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4927" r="6515" b="7173"/>
          <a:stretch/>
        </p:blipFill>
        <p:spPr>
          <a:xfrm>
            <a:off x="-1" y="0"/>
            <a:ext cx="15544801" cy="1005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428B0-62B5-4F50-97D3-C2972C572CE5}"/>
              </a:ext>
            </a:extLst>
          </p:cNvPr>
          <p:cNvSpPr txBox="1"/>
          <p:nvPr/>
        </p:nvSpPr>
        <p:spPr>
          <a:xfrm>
            <a:off x="7973148" y="8731020"/>
            <a:ext cx="24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Path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57DDF-DEBE-4C61-8494-99FA10F534B4}"/>
              </a:ext>
            </a:extLst>
          </p:cNvPr>
          <p:cNvSpPr txBox="1"/>
          <p:nvPr/>
        </p:nvSpPr>
        <p:spPr>
          <a:xfrm>
            <a:off x="10398129" y="2158156"/>
            <a:ext cx="24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Trees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F2FE7-98E3-46EB-8913-AC14779E7771}"/>
              </a:ext>
            </a:extLst>
          </p:cNvPr>
          <p:cNvSpPr txBox="1"/>
          <p:nvPr/>
        </p:nvSpPr>
        <p:spPr>
          <a:xfrm>
            <a:off x="12585806" y="8106672"/>
            <a:ext cx="2424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AE3F8C-2319-4B41-9B3D-B570EF477183}"/>
              </a:ext>
            </a:extLst>
          </p:cNvPr>
          <p:cNvSpPr txBox="1"/>
          <p:nvPr/>
        </p:nvSpPr>
        <p:spPr>
          <a:xfrm>
            <a:off x="14399046" y="6685227"/>
            <a:ext cx="2424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Vehicular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5C06C2-4EED-4E31-877E-9971D9766E16}"/>
              </a:ext>
            </a:extLst>
          </p:cNvPr>
          <p:cNvSpPr txBox="1"/>
          <p:nvPr/>
        </p:nvSpPr>
        <p:spPr>
          <a:xfrm>
            <a:off x="502920" y="7120607"/>
            <a:ext cx="24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Ornamental Planting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A27AE-FBC3-4F20-9933-D4A1E0DC00A2}"/>
              </a:ext>
            </a:extLst>
          </p:cNvPr>
          <p:cNvSpPr txBox="1"/>
          <p:nvPr/>
        </p:nvSpPr>
        <p:spPr>
          <a:xfrm>
            <a:off x="669832" y="4859923"/>
            <a:ext cx="3299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Flexible Seating Terrace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E70C7-A9D4-4B5A-B667-0D6B8EA1CA7C}"/>
              </a:ext>
            </a:extLst>
          </p:cNvPr>
          <p:cNvSpPr txBox="1"/>
          <p:nvPr/>
        </p:nvSpPr>
        <p:spPr>
          <a:xfrm>
            <a:off x="2581630" y="3142886"/>
            <a:ext cx="3299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A-Wing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1B79E-19DC-4AC2-9215-5A0F39996F53}"/>
              </a:ext>
            </a:extLst>
          </p:cNvPr>
          <p:cNvSpPr txBox="1"/>
          <p:nvPr/>
        </p:nvSpPr>
        <p:spPr>
          <a:xfrm>
            <a:off x="9679265" y="4262930"/>
            <a:ext cx="3299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 Health </a:t>
            </a: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973108-C821-4797-965D-9397AD335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37640" r="39240" b="9076"/>
          <a:stretch/>
        </p:blipFill>
        <p:spPr>
          <a:xfrm>
            <a:off x="12302788" y="291117"/>
            <a:ext cx="3299535" cy="345497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79E29D-9516-4D8D-B343-E03FDF3547BC}"/>
              </a:ext>
            </a:extLst>
          </p:cNvPr>
          <p:cNvCxnSpPr>
            <a:cxnSpLocks/>
          </p:cNvCxnSpPr>
          <p:nvPr/>
        </p:nvCxnSpPr>
        <p:spPr>
          <a:xfrm flipV="1">
            <a:off x="12916347" y="1932037"/>
            <a:ext cx="283459" cy="748771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FB8AA7-467A-4B2A-9A26-04ED4EE68AE3}"/>
              </a:ext>
            </a:extLst>
          </p:cNvPr>
          <p:cNvCxnSpPr>
            <a:cxnSpLocks/>
          </p:cNvCxnSpPr>
          <p:nvPr/>
        </p:nvCxnSpPr>
        <p:spPr>
          <a:xfrm flipV="1">
            <a:off x="12916346" y="2496710"/>
            <a:ext cx="740660" cy="184097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86B3309-9B14-476A-94DC-7CD14057AA42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solidFill>
                  <a:schemeClr val="bg1"/>
                </a:solidFill>
                <a:latin typeface="Calibri"/>
                <a:cs typeface="Calibri"/>
              </a:rPr>
              <a:t>Green Heart and Green Spine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0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C55E5-0A86-4C55-8C7D-011D6CC41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9594" r="19486" b="5803"/>
          <a:stretch/>
        </p:blipFill>
        <p:spPr>
          <a:xfrm>
            <a:off x="0" y="-217938"/>
            <a:ext cx="15544800" cy="10276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21E9D-AA90-4D37-8DA9-2C09D17D7F77}"/>
              </a:ext>
            </a:extLst>
          </p:cNvPr>
          <p:cNvSpPr txBox="1"/>
          <p:nvPr/>
        </p:nvSpPr>
        <p:spPr>
          <a:xfrm>
            <a:off x="12208070" y="4037040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A-Wing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36E1B-3329-4AE3-84A5-C6882CCB5636}"/>
              </a:ext>
            </a:extLst>
          </p:cNvPr>
          <p:cNvSpPr txBox="1"/>
          <p:nvPr/>
        </p:nvSpPr>
        <p:spPr>
          <a:xfrm>
            <a:off x="10301934" y="8948253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Main Entry Plaza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202EF-C799-4809-87B3-D4551016F5B0}"/>
              </a:ext>
            </a:extLst>
          </p:cNvPr>
          <p:cNvSpPr txBox="1"/>
          <p:nvPr/>
        </p:nvSpPr>
        <p:spPr>
          <a:xfrm>
            <a:off x="10330772" y="318614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Parking Garage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C1A9C-8B5F-4A4E-BEEF-D01112449F7D}"/>
              </a:ext>
            </a:extLst>
          </p:cNvPr>
          <p:cNvSpPr txBox="1"/>
          <p:nvPr/>
        </p:nvSpPr>
        <p:spPr>
          <a:xfrm>
            <a:off x="7772400" y="1918355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Spine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15440-01BA-42AC-80D3-5C94B4F8DB36}"/>
              </a:ext>
            </a:extLst>
          </p:cNvPr>
          <p:cNvSpPr txBox="1"/>
          <p:nvPr/>
        </p:nvSpPr>
        <p:spPr>
          <a:xfrm>
            <a:off x="4312654" y="8303520"/>
            <a:ext cx="190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9C2C9-76F9-40AE-B418-BF05EDB92BFB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solidFill>
                  <a:schemeClr val="bg1"/>
                </a:solidFill>
                <a:latin typeface="Calibri"/>
                <a:cs typeface="Calibri"/>
              </a:rPr>
              <a:t>Green Heart and Green Spine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4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pic>
        <p:nvPicPr>
          <p:cNvPr id="8" name="Picture 7" descr="A view of a building&#10;&#10;Description automatically generated">
            <a:extLst>
              <a:ext uri="{FF2B5EF4-FFF2-40B4-BE49-F238E27FC236}">
                <a16:creationId xmlns:a16="http://schemas.microsoft.com/office/drawing/2014/main" id="{204D6D91-6B64-4CF8-BF4A-71643CED0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15544800" cy="8743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A99CB9-7648-4252-BF48-8858C71ACA5F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Animation, Questions and Feedback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2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AD7A43D-B82C-4EDC-BB11-F2180178B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61"/>
          <a:stretch/>
        </p:blipFill>
        <p:spPr>
          <a:xfrm>
            <a:off x="7583" y="1101686"/>
            <a:ext cx="15501131" cy="84499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DB2EC6-50CD-4348-BC7A-146045241D57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Guiding Principles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9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87E58E-EDF9-4A17-9331-D4388470D4C5}"/>
              </a:ext>
            </a:extLst>
          </p:cNvPr>
          <p:cNvSpPr/>
          <p:nvPr/>
        </p:nvSpPr>
        <p:spPr>
          <a:xfrm>
            <a:off x="1345633" y="2235200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64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B391AF-BF6E-46F9-BE1D-6E8577CA2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92" y="0"/>
            <a:ext cx="6795008" cy="1005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04F21D-8E5A-435F-BC1A-FBF0ED445B57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Program</a:t>
            </a:r>
          </a:p>
          <a:p>
            <a:endParaRPr lang="en-US" sz="2640" b="1" dirty="0"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BDF1E-42CF-436F-8D6E-1616BD94429E}"/>
              </a:ext>
            </a:extLst>
          </p:cNvPr>
          <p:cNvSpPr/>
          <p:nvPr/>
        </p:nvSpPr>
        <p:spPr>
          <a:xfrm>
            <a:off x="1104624" y="1941105"/>
            <a:ext cx="1296416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50 Med/Surg Beds to serve patients with both</a:t>
            </a:r>
          </a:p>
          <a:p>
            <a:r>
              <a:rPr lang="en-US" sz="2800" dirty="0"/>
              <a:t>Physical and Mental Health Conditions</a:t>
            </a:r>
          </a:p>
          <a:p>
            <a:endParaRPr lang="en-US" sz="2800" dirty="0"/>
          </a:p>
          <a:p>
            <a:r>
              <a:rPr lang="en-US" sz="2800" dirty="0"/>
              <a:t>100 Behavioral Health Beds</a:t>
            </a:r>
          </a:p>
          <a:p>
            <a:r>
              <a:rPr lang="en-US" sz="2800" dirty="0"/>
              <a:t>	</a:t>
            </a:r>
            <a:r>
              <a:rPr lang="en-US" sz="2800" dirty="0" err="1"/>
              <a:t>Gero</a:t>
            </a:r>
            <a:r>
              <a:rPr lang="en-US" sz="2800" dirty="0"/>
              <a:t>-Psych</a:t>
            </a:r>
          </a:p>
          <a:p>
            <a:r>
              <a:rPr lang="en-US" sz="2800" dirty="0"/>
              <a:t>	Acute</a:t>
            </a:r>
          </a:p>
          <a:p>
            <a:r>
              <a:rPr lang="en-US" sz="2800" dirty="0"/>
              <a:t>	Long-term Civil</a:t>
            </a:r>
          </a:p>
          <a:p>
            <a:endParaRPr lang="en-US" sz="2800" dirty="0"/>
          </a:p>
          <a:p>
            <a:r>
              <a:rPr lang="en-US" sz="2800" dirty="0"/>
              <a:t>Outpatient Specialty Services</a:t>
            </a:r>
          </a:p>
          <a:p>
            <a:endParaRPr lang="en-US" sz="2800" dirty="0"/>
          </a:p>
          <a:p>
            <a:r>
              <a:rPr lang="en-US" sz="2800" dirty="0"/>
              <a:t>New Kitchen and Dining to serve campus</a:t>
            </a:r>
          </a:p>
          <a:p>
            <a:endParaRPr lang="en-US" sz="2800" dirty="0"/>
          </a:p>
          <a:p>
            <a:r>
              <a:rPr lang="en-US" sz="2800" dirty="0"/>
              <a:t>Clinical Admin and Telepsychiatry</a:t>
            </a:r>
          </a:p>
          <a:p>
            <a:endParaRPr lang="en-US" sz="2800" dirty="0"/>
          </a:p>
          <a:p>
            <a:r>
              <a:rPr lang="en-US" sz="2800" dirty="0" err="1"/>
              <a:t>Trainingg</a:t>
            </a:r>
            <a:r>
              <a:rPr lang="en-US" sz="2800" dirty="0"/>
              <a:t> and Education Spaces</a:t>
            </a:r>
          </a:p>
          <a:p>
            <a:endParaRPr lang="en-US" sz="2800" dirty="0"/>
          </a:p>
          <a:p>
            <a:r>
              <a:rPr lang="en-US" sz="2800" dirty="0"/>
              <a:t>Building Support</a:t>
            </a:r>
          </a:p>
        </p:txBody>
      </p:sp>
    </p:spTree>
    <p:extLst>
      <p:ext uri="{BB962C8B-B14F-4D97-AF65-F5344CB8AC3E}">
        <p14:creationId xmlns:p14="http://schemas.microsoft.com/office/powerpoint/2010/main" val="12021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B33C657C-4672-43A2-BE1E-6CC607A23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7674"/>
            <a:ext cx="15549433" cy="8806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F140B8-527E-4C06-958B-9E86706F142A}"/>
              </a:ext>
            </a:extLst>
          </p:cNvPr>
          <p:cNvSpPr/>
          <p:nvPr/>
        </p:nvSpPr>
        <p:spPr>
          <a:xfrm>
            <a:off x="8143701" y="2023907"/>
            <a:ext cx="2068935" cy="781348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9802F-4EB1-4279-B086-3042FC601D90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Vicinity Map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9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E8F08-A0DC-4834-8FA4-CA5636B4D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6202" r="-288"/>
          <a:stretch/>
        </p:blipFill>
        <p:spPr>
          <a:xfrm>
            <a:off x="5417" y="0"/>
            <a:ext cx="15562830" cy="100584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457168-648F-461A-A6BA-443ADEE56AA5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Campus Overview</a:t>
            </a:r>
          </a:p>
          <a:p>
            <a:endParaRPr lang="en-US" sz="26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5A8D7B-01C1-498C-812E-AECC9BDA37EE}"/>
              </a:ext>
            </a:extLst>
          </p:cNvPr>
          <p:cNvSpPr/>
          <p:nvPr/>
        </p:nvSpPr>
        <p:spPr>
          <a:xfrm>
            <a:off x="80056" y="-428101"/>
            <a:ext cx="12964160" cy="13111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640" b="1" dirty="0">
                <a:latin typeface="Calibri"/>
                <a:ea typeface="Calibri" panose="020F0502020204030204" pitchFamily="34" charset="0"/>
                <a:cs typeface="Calibri"/>
              </a:rPr>
              <a:t>								</a:t>
            </a:r>
          </a:p>
          <a:p>
            <a:r>
              <a:rPr lang="en-US" sz="2640" b="1" dirty="0">
                <a:latin typeface="Calibri"/>
                <a:cs typeface="Calibri"/>
              </a:rPr>
              <a:t>Campus Design Drivers</a:t>
            </a:r>
          </a:p>
          <a:p>
            <a:endParaRPr lang="en-US" sz="2640" b="1" dirty="0">
              <a:cs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AAC6CA-4A98-4995-8348-458CDB0D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1" y="90"/>
            <a:ext cx="10398369" cy="1005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186EE5-DF23-4568-96DF-0D9DC596E23D}"/>
              </a:ext>
            </a:extLst>
          </p:cNvPr>
          <p:cNvSpPr txBox="1"/>
          <p:nvPr/>
        </p:nvSpPr>
        <p:spPr>
          <a:xfrm>
            <a:off x="250633" y="3077092"/>
            <a:ext cx="7772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Northwest Hospital &amp; Medical Center became</a:t>
            </a:r>
          </a:p>
          <a:p>
            <a:r>
              <a:rPr lang="en-US" sz="1800" dirty="0"/>
              <a:t> part of the UW Medicine system in 2010</a:t>
            </a:r>
          </a:p>
          <a:p>
            <a:endParaRPr lang="en-US" sz="1800" dirty="0"/>
          </a:p>
          <a:p>
            <a:pPr marL="342900" indent="-342900">
              <a:buAutoNum type="arabicPlain" startAt="281"/>
            </a:pPr>
            <a:r>
              <a:rPr lang="en-US" sz="1800" dirty="0"/>
              <a:t>Bed Hospital</a:t>
            </a:r>
          </a:p>
          <a:p>
            <a:pPr marL="342900" indent="-342900">
              <a:buAutoNum type="arabicPlain" startAt="281"/>
            </a:pPr>
            <a:r>
              <a:rPr lang="en-US" dirty="0"/>
              <a:t>Outpatient Services</a:t>
            </a:r>
            <a:endParaRPr lang="en-US" sz="1800" dirty="0"/>
          </a:p>
          <a:p>
            <a:r>
              <a:rPr lang="en-US" sz="1800" dirty="0"/>
              <a:t>2,000 + Employees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44 Acres</a:t>
            </a:r>
          </a:p>
          <a:p>
            <a:endParaRPr lang="en-US" sz="1800" dirty="0"/>
          </a:p>
          <a:p>
            <a:r>
              <a:rPr lang="en-US" sz="1800" dirty="0"/>
              <a:t>Original Buildings:  1960</a:t>
            </a:r>
          </a:p>
          <a:p>
            <a:r>
              <a:rPr lang="en-US" sz="1800" dirty="0"/>
              <a:t>Medical Tower:  1983</a:t>
            </a:r>
          </a:p>
        </p:txBody>
      </p:sp>
    </p:spTree>
    <p:extLst>
      <p:ext uri="{BB962C8B-B14F-4D97-AF65-F5344CB8AC3E}">
        <p14:creationId xmlns:p14="http://schemas.microsoft.com/office/powerpoint/2010/main" val="30860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80C82F0AFF9741866CAB59D0015841" ma:contentTypeVersion="12" ma:contentTypeDescription="Create a new document." ma:contentTypeScope="" ma:versionID="c67af7fab95c3be199ff500ffb7ab3bf">
  <xsd:schema xmlns:xsd="http://www.w3.org/2001/XMLSchema" xmlns:xs="http://www.w3.org/2001/XMLSchema" xmlns:p="http://schemas.microsoft.com/office/2006/metadata/properties" xmlns:ns2="6148cef7-89f3-45d6-b8b8-691cc13f9eea" xmlns:ns3="839ad90f-e63e-41e5-9820-f63afa06047d" targetNamespace="http://schemas.microsoft.com/office/2006/metadata/properties" ma:root="true" ma:fieldsID="71f47756b81786ac991458f964cb8f4d" ns2:_="" ns3:_="">
    <xsd:import namespace="6148cef7-89f3-45d6-b8b8-691cc13f9eea"/>
    <xsd:import namespace="839ad90f-e63e-41e5-9820-f63afa060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8cef7-89f3-45d6-b8b8-691cc13f9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d90f-e63e-41e5-9820-f63afa060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F167E2-EC8F-454A-BBF5-2BACA2492A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44ECF69-0258-4F93-AE55-E4B4F5F8BD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EE583B-1A63-4123-B18A-918F55C5C1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48cef7-89f3-45d6-b8b8-691cc13f9eea"/>
    <ds:schemaRef ds:uri="839ad90f-e63e-41e5-9820-f63afa060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1194</Words>
  <Application>Microsoft Office PowerPoint</Application>
  <PresentationFormat>Custom</PresentationFormat>
  <Paragraphs>367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Yangdi Wang</dc:creator>
  <cp:lastModifiedBy>Carl Hampson</cp:lastModifiedBy>
  <cp:revision>36</cp:revision>
  <dcterms:created xsi:type="dcterms:W3CDTF">2020-08-06T19:58:06Z</dcterms:created>
  <dcterms:modified xsi:type="dcterms:W3CDTF">2020-09-22T16:31:29Z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0x0101009D80C82F0AFF9741866CAB59D0015841</vt:lpwstr>
  </property>
</Properties>
</file>