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157" r:id="rId2"/>
    <p:sldId id="5397" r:id="rId3"/>
    <p:sldId id="5436" r:id="rId4"/>
    <p:sldId id="5444" r:id="rId5"/>
    <p:sldId id="5441" r:id="rId6"/>
    <p:sldId id="5442" r:id="rId7"/>
    <p:sldId id="5435" r:id="rId8"/>
    <p:sldId id="5437" r:id="rId9"/>
    <p:sldId id="5443" r:id="rId10"/>
    <p:sldId id="5438" r:id="rId11"/>
    <p:sldId id="5445" r:id="rId12"/>
    <p:sldId id="5439" r:id="rId13"/>
    <p:sldId id="5188" r:id="rId14"/>
  </p:sldIdLst>
  <p:sldSz cx="9144000" cy="5143500" type="screen16x9"/>
  <p:notesSz cx="6934200" cy="9220200"/>
  <p:embeddedFontLst>
    <p:embeddedFont>
      <p:font typeface="GillSans" panose="020B0604020202020204" charset="0"/>
      <p:regular r:id="rId17"/>
      <p: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Swis721 Lt BT" panose="020B0403020202020204"/>
      <p:regular r:id="rId23"/>
      <p:italic r:id="rId2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venir LT Std 35 Ligh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396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pos="3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14" userDrawn="1">
          <p15:clr>
            <a:srgbClr val="A4A3A4"/>
          </p15:clr>
        </p15:guide>
        <p15:guide id="2" pos="1994" userDrawn="1">
          <p15:clr>
            <a:srgbClr val="A4A3A4"/>
          </p15:clr>
        </p15:guide>
        <p15:guide id="3" orient="horz" pos="2904" userDrawn="1">
          <p15:clr>
            <a:srgbClr val="A4A3A4"/>
          </p15:clr>
        </p15:guide>
        <p15:guide id="4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Logue" initials="HL" lastIdx="3" clrIdx="0">
    <p:extLst>
      <p:ext uri="{19B8F6BF-5375-455C-9EA6-DF929625EA0E}">
        <p15:presenceInfo xmlns:p15="http://schemas.microsoft.com/office/powerpoint/2012/main" userId="S-1-5-21-1119295570-1975194742-1237804090-112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5F5F5F"/>
    <a:srgbClr val="948671"/>
    <a:srgbClr val="549CB3"/>
    <a:srgbClr val="AAAD00"/>
    <a:srgbClr val="F40B67"/>
    <a:srgbClr val="FFFFFF"/>
    <a:srgbClr val="FB3FC5"/>
    <a:srgbClr val="E7004C"/>
    <a:srgbClr val="DE1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88" autoAdjust="0"/>
    <p:restoredTop sz="96357" autoAdjust="0"/>
  </p:normalViewPr>
  <p:slideViewPr>
    <p:cSldViewPr snapToGrid="0">
      <p:cViewPr>
        <p:scale>
          <a:sx n="106" d="100"/>
          <a:sy n="106" d="100"/>
        </p:scale>
        <p:origin x="612" y="1038"/>
      </p:cViewPr>
      <p:guideLst>
        <p:guide orient="horz" pos="1620"/>
        <p:guide orient="horz" pos="396"/>
        <p:guide pos="2880"/>
        <p:guide pos="384"/>
      </p:guideLst>
    </p:cSldViewPr>
  </p:slideViewPr>
  <p:outlineViewPr>
    <p:cViewPr>
      <p:scale>
        <a:sx n="33" d="100"/>
        <a:sy n="33" d="100"/>
      </p:scale>
      <p:origin x="0" y="-94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472" y="-102"/>
      </p:cViewPr>
      <p:guideLst>
        <p:guide orient="horz" pos="2714"/>
        <p:guide pos="1994"/>
        <p:guide orient="horz" pos="2904"/>
        <p:guide pos="2184"/>
      </p:guideLst>
    </p:cSldViewPr>
  </p:notesViewPr>
  <p:gridSpacing cx="57607" cy="576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90074" cy="45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546" tIns="39273" rIns="78546" bIns="39273" numCol="1" anchor="t" anchorCtr="0" compatLnSpc="1">
            <a:prstTxWarp prst="textNoShape">
              <a:avLst/>
            </a:prstTxWarp>
          </a:bodyPr>
          <a:lstStyle>
            <a:lvl1pPr defTabSz="786814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sz="1000">
                <a:solidFill>
                  <a:schemeClr val="tx1"/>
                </a:solidFill>
                <a:latin typeface="Swis721 Lt B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51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8015" y="0"/>
            <a:ext cx="2988568" cy="45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546" tIns="39273" rIns="78546" bIns="39273" numCol="1" anchor="t" anchorCtr="0" compatLnSpc="1">
            <a:prstTxWarp prst="textNoShape">
              <a:avLst/>
            </a:prstTxWarp>
          </a:bodyPr>
          <a:lstStyle>
            <a:lvl1pPr algn="r" defTabSz="786814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sz="1000">
                <a:solidFill>
                  <a:schemeClr val="tx1"/>
                </a:solidFill>
                <a:latin typeface="Swis721 Lt B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51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44556"/>
            <a:ext cx="2990074" cy="4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546" tIns="39273" rIns="78546" bIns="39273" numCol="1" anchor="b" anchorCtr="0" compatLnSpc="1">
            <a:prstTxWarp prst="textNoShape">
              <a:avLst/>
            </a:prstTxWarp>
          </a:bodyPr>
          <a:lstStyle>
            <a:lvl1pPr defTabSz="786814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sz="1000">
                <a:solidFill>
                  <a:schemeClr val="tx1"/>
                </a:solidFill>
                <a:latin typeface="Swis721 Lt B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51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8015" y="8744556"/>
            <a:ext cx="2988568" cy="4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546" tIns="39273" rIns="78546" bIns="39273" numCol="1" anchor="b" anchorCtr="0" compatLnSpc="1">
            <a:prstTxWarp prst="textNoShape">
              <a:avLst/>
            </a:prstTxWarp>
          </a:bodyPr>
          <a:lstStyle>
            <a:lvl1pPr algn="r" defTabSz="786814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sz="1000">
                <a:solidFill>
                  <a:schemeClr val="tx1"/>
                </a:solidFill>
                <a:latin typeface="Swis721 Lt BT" pitchFamily="34" charset="0"/>
              </a:defRPr>
            </a:lvl1pPr>
          </a:lstStyle>
          <a:p>
            <a:pPr>
              <a:defRPr/>
            </a:pPr>
            <a:fld id="{E8E58AD2-12C1-4143-A979-691028CD6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0361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581" tIns="39792" rIns="79581" bIns="39792" numCol="1" anchor="t" anchorCtr="0" compatLnSpc="1">
            <a:prstTxWarp prst="textNoShape">
              <a:avLst/>
            </a:prstTxWarp>
          </a:bodyPr>
          <a:lstStyle>
            <a:lvl1pPr defTabSz="796260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0585" y="2"/>
            <a:ext cx="300361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581" tIns="39792" rIns="79581" bIns="39792" numCol="1" anchor="t" anchorCtr="0" compatLnSpc="1">
            <a:prstTxWarp prst="textNoShape">
              <a:avLst/>
            </a:prstTxWarp>
          </a:bodyPr>
          <a:lstStyle>
            <a:lvl1pPr algn="r" defTabSz="796260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5288" y="692150"/>
            <a:ext cx="6143625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61" y="4376853"/>
            <a:ext cx="5086284" cy="415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581" tIns="39792" rIns="79581" bIns="39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4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58278"/>
            <a:ext cx="300361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581" tIns="39792" rIns="79581" bIns="39792" numCol="1" anchor="b" anchorCtr="0" compatLnSpc="1">
            <a:prstTxWarp prst="textNoShape">
              <a:avLst/>
            </a:prstTxWarp>
          </a:bodyPr>
          <a:lstStyle>
            <a:lvl1pPr defTabSz="796260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0585" y="8758278"/>
            <a:ext cx="300361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581" tIns="39792" rIns="79581" bIns="39792" numCol="1" anchor="b" anchorCtr="0" compatLnSpc="1">
            <a:prstTxWarp prst="textNoShape">
              <a:avLst/>
            </a:prstTxWarp>
          </a:bodyPr>
          <a:lstStyle>
            <a:lvl1pPr algn="r" defTabSz="796260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4C9A510-6537-45DA-B8D7-0C8A07CC5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83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C9A510-6537-45DA-B8D7-0C8A07CC58F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C9A510-6537-45DA-B8D7-0C8A07CC58F8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518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04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561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208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12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965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3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2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04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1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24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7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Swis721 Lt BT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2057400" indent="-2301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514600" indent="-2301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971800" indent="-2301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429000" indent="-2301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886200" indent="-2301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reet, snow, photo, rain&#10;&#10;Description automatically generated">
            <a:extLst>
              <a:ext uri="{FF2B5EF4-FFF2-40B4-BE49-F238E27FC236}">
                <a16:creationId xmlns:a16="http://schemas.microsoft.com/office/drawing/2014/main" id="{8D83500B-A18B-4F34-8834-421CFE7D6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2879" y="2334957"/>
            <a:ext cx="748931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eaLnBrk="1" hangingPunct="1">
              <a:lnSpc>
                <a:spcPts val="4600"/>
              </a:lnSpc>
            </a:pPr>
            <a:r>
              <a:rPr lang="en-US" sz="40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Husky Village Redevelopment </a:t>
            </a:r>
          </a:p>
          <a:p>
            <a:pPr eaLnBrk="1" hangingPunct="1">
              <a:lnSpc>
                <a:spcPts val="4600"/>
              </a:lnSpc>
            </a:pPr>
            <a:r>
              <a:rPr lang="en-US" sz="40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 Guidelines</a:t>
            </a:r>
          </a:p>
          <a:p>
            <a:pPr eaLnBrk="1" hangingPunct="1">
              <a:lnSpc>
                <a:spcPts val="4600"/>
              </a:lnSpc>
            </a:pPr>
            <a:r>
              <a:rPr lang="en-US" sz="4000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UW Bothell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556086"/>
            <a:ext cx="1306534" cy="42529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2879" y="4208587"/>
            <a:ext cx="85158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eaLnBrk="1" hangingPunct="1"/>
            <a:r>
              <a:rPr lang="en-US" sz="1400" b="1" spc="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PRESENTATION // 16 December 2019</a:t>
            </a:r>
            <a:endParaRPr lang="en-US" sz="1400" b="1" spc="1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9EBE293-4EFE-45AA-9429-8B4D63B21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3" y="1458664"/>
            <a:ext cx="2637839" cy="3360307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9DC01ED-D6E9-4E1F-B770-95BAA2944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96" y="1449003"/>
            <a:ext cx="2653008" cy="3379630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337395-E3B8-4FDD-B12C-327AE3E6B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41" y="1458665"/>
            <a:ext cx="2637840" cy="3360308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77D51EFD-6CA4-4BA6-8D40-CF1BAABF3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9" y="314867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Mobility Framework</a:t>
            </a:r>
          </a:p>
        </p:txBody>
      </p:sp>
    </p:spTree>
    <p:extLst>
      <p:ext uri="{BB962C8B-B14F-4D97-AF65-F5344CB8AC3E}">
        <p14:creationId xmlns:p14="http://schemas.microsoft.com/office/powerpoint/2010/main" val="179013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B4BB8E62-ABC8-4FAD-B2E4-BDAB85CDF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9" y="314867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 185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Street – Transit Center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DBEA553-C07D-439B-9535-F902435ED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91" y="4708213"/>
            <a:ext cx="1082922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Existing A-A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8C9255B-11FF-4E0A-BE9A-B44C367B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916" y="4708213"/>
            <a:ext cx="2457428" cy="3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Proposed B-B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3F989BC-AB21-407C-9D44-5E8710A19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6" r="20019"/>
          <a:stretch/>
        </p:blipFill>
        <p:spPr>
          <a:xfrm>
            <a:off x="7895087" y="161366"/>
            <a:ext cx="1082457" cy="1020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3A52D-A185-4FA6-ADDF-DBF7D90FE4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/>
          <a:stretch/>
        </p:blipFill>
        <p:spPr>
          <a:xfrm>
            <a:off x="3739603" y="1335073"/>
            <a:ext cx="5534321" cy="3430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54FC7-288F-4CAB-8955-0E4E158FB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11973"/>
          <a:stretch/>
        </p:blipFill>
        <p:spPr>
          <a:xfrm>
            <a:off x="0" y="1335073"/>
            <a:ext cx="3614936" cy="34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63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A046B-8C18-4816-AC42-4A2E81174C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1"/>
          <a:stretch/>
        </p:blipFill>
        <p:spPr>
          <a:xfrm>
            <a:off x="-806469" y="1335073"/>
            <a:ext cx="4565044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00A13-C462-44C7-A569-373F9F2C8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233" y="1335073"/>
            <a:ext cx="5370022" cy="342900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B4BB8E62-ABC8-4FAD-B2E4-BDAB85CDF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9" y="314867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Beardslee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Boulevard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DBEA553-C07D-439B-9535-F902435ED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91" y="4708213"/>
            <a:ext cx="1082922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Existing D-D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8C9255B-11FF-4E0A-BE9A-B44C367B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575" y="4708213"/>
            <a:ext cx="2457428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Proposed E-E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ED2795B2-CA6D-449E-BA00-EEA31A3C2A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6" r="20019"/>
          <a:stretch/>
        </p:blipFill>
        <p:spPr>
          <a:xfrm>
            <a:off x="7895087" y="161366"/>
            <a:ext cx="1082457" cy="102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41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reet, snow, photo, rain&#10;&#10;Description automatically generated">
            <a:extLst>
              <a:ext uri="{FF2B5EF4-FFF2-40B4-BE49-F238E27FC236}">
                <a16:creationId xmlns:a16="http://schemas.microsoft.com/office/drawing/2014/main" id="{33BA4FB7-5FF4-4965-AA18-655C2435E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2879" y="2238705"/>
            <a:ext cx="8515846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eaLnBrk="1" hangingPunct="1">
              <a:lnSpc>
                <a:spcPts val="4600"/>
              </a:lnSpc>
            </a:pPr>
            <a:r>
              <a:rPr lang="en-US" sz="40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90770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2879" y="314867"/>
            <a:ext cx="8515846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eaLnBrk="1" hangingPunct="1">
              <a:lnSpc>
                <a:spcPts val="4600"/>
              </a:lnSpc>
              <a:defRPr/>
            </a:pPr>
            <a:r>
              <a:rPr lang="en-US" sz="32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Husky Village Redevelopment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Program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2879" y="1377084"/>
            <a:ext cx="6720466" cy="376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300,000 GSF maximum</a:t>
            </a:r>
            <a:r>
              <a:rPr lang="en-US" sz="16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not including parking)</a:t>
            </a: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~600 Traditional Beds/181-277 Apartment Beds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20,000 SF Office Space</a:t>
            </a: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15,000 SF Dining &amp; Kitchen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9,000 Student Activity Space</a:t>
            </a: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225-250 parking stalls minimum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0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56A3327-F507-4995-87E9-BAAEB4226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b="3938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3ABC8-F23E-43D5-A60A-0933C4567D35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2567" y="1783533"/>
            <a:ext cx="731532" cy="70617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D7D2AB-6EE6-41F2-B7EB-CAA4246A1B40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2567" y="2495513"/>
            <a:ext cx="731532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F07654-B129-45A5-855C-B32FD588EC7E}"/>
              </a:ext>
            </a:extLst>
          </p:cNvPr>
          <p:cNvCxnSpPr>
            <a:cxnSpLocks/>
          </p:cNvCxnSpPr>
          <p:nvPr/>
        </p:nvCxnSpPr>
        <p:spPr bwMode="auto">
          <a:xfrm>
            <a:off x="5604097" y="1783533"/>
            <a:ext cx="0" cy="70617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79687B-F988-4C8C-ACAC-EE5235CFB88A}"/>
              </a:ext>
            </a:extLst>
          </p:cNvPr>
          <p:cNvSpPr/>
          <p:nvPr/>
        </p:nvSpPr>
        <p:spPr bwMode="auto">
          <a:xfrm>
            <a:off x="0" y="314874"/>
            <a:ext cx="6021355" cy="682753"/>
          </a:xfrm>
          <a:prstGeom prst="rect">
            <a:avLst/>
          </a:prstGeom>
          <a:solidFill>
            <a:schemeClr val="bg1"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9998" tIns="24999" rIns="49998" bIns="24999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venir LT Std 35 Light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3863AA8B-5EF8-4D5D-8896-50C9E43A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471" y="1325192"/>
            <a:ext cx="1958625" cy="9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Husky Village Site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4.4 Acres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AFEF94-47ED-46D5-BB6E-93113C993DF0}"/>
              </a:ext>
            </a:extLst>
          </p:cNvPr>
          <p:cNvCxnSpPr>
            <a:cxnSpLocks/>
          </p:cNvCxnSpPr>
          <p:nvPr/>
        </p:nvCxnSpPr>
        <p:spPr bwMode="auto">
          <a:xfrm>
            <a:off x="4476502" y="1859645"/>
            <a:ext cx="597916" cy="42848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 Box 3">
            <a:extLst>
              <a:ext uri="{FF2B5EF4-FFF2-40B4-BE49-F238E27FC236}">
                <a16:creationId xmlns:a16="http://schemas.microsoft.com/office/drawing/2014/main" id="{89AAFB5A-7B54-4554-993C-6054CB629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79" y="315473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Near-Term 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360495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56A3327-F507-4995-87E9-BAAEB4226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8" t="37614" r="21860" b="33356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B118D9-1610-430A-BA8A-A6634522ABF1}"/>
              </a:ext>
            </a:extLst>
          </p:cNvPr>
          <p:cNvCxnSpPr>
            <a:cxnSpLocks/>
          </p:cNvCxnSpPr>
          <p:nvPr/>
        </p:nvCxnSpPr>
        <p:spPr bwMode="auto">
          <a:xfrm flipH="1">
            <a:off x="2761307" y="977774"/>
            <a:ext cx="1937443" cy="181069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DF5257-05E8-4A5F-ABA0-ABC9FDB703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61307" y="2784696"/>
            <a:ext cx="1937443" cy="67146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E2A454-5AE9-4C57-AC5F-C8FBBC2D8A1F}"/>
              </a:ext>
            </a:extLst>
          </p:cNvPr>
          <p:cNvCxnSpPr>
            <a:cxnSpLocks/>
          </p:cNvCxnSpPr>
          <p:nvPr/>
        </p:nvCxnSpPr>
        <p:spPr bwMode="auto">
          <a:xfrm>
            <a:off x="4698750" y="977774"/>
            <a:ext cx="0" cy="1874068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3">
            <a:extLst>
              <a:ext uri="{FF2B5EF4-FFF2-40B4-BE49-F238E27FC236}">
                <a16:creationId xmlns:a16="http://schemas.microsoft.com/office/drawing/2014/main" id="{86EEA99B-09C3-4738-A119-3828E3D5F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806" y="2288733"/>
            <a:ext cx="1147829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Residence Hall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9F13AF6B-07F6-4580-B6C1-F89C16C353BF}"/>
              </a:ext>
            </a:extLst>
          </p:cNvPr>
          <p:cNvSpPr txBox="1">
            <a:spLocks noChangeArrowheads="1"/>
          </p:cNvSpPr>
          <p:nvPr/>
        </p:nvSpPr>
        <p:spPr bwMode="auto">
          <a:xfrm rot="19063169">
            <a:off x="3793328" y="1508619"/>
            <a:ext cx="1147829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Residence Hall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B199BD06-934B-47F6-8AD6-459ACE44D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556" y="2440371"/>
            <a:ext cx="1147829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Apartments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75802F8-A471-44BE-9935-D26269AD44D4}"/>
              </a:ext>
            </a:extLst>
          </p:cNvPr>
          <p:cNvSpPr txBox="1">
            <a:spLocks noChangeArrowheads="1"/>
          </p:cNvSpPr>
          <p:nvPr/>
        </p:nvSpPr>
        <p:spPr bwMode="auto">
          <a:xfrm rot="18849619">
            <a:off x="3188206" y="1848249"/>
            <a:ext cx="1147829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Apartments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5973F240-35C1-44CB-8637-07767E5E566A}"/>
              </a:ext>
            </a:extLst>
          </p:cNvPr>
          <p:cNvSpPr txBox="1">
            <a:spLocks noChangeArrowheads="1"/>
          </p:cNvSpPr>
          <p:nvPr/>
        </p:nvSpPr>
        <p:spPr bwMode="auto">
          <a:xfrm rot="20631987">
            <a:off x="5096585" y="4570895"/>
            <a:ext cx="1147829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STEM 4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E9BB9890-9380-4485-AF02-3AB37A146E35}"/>
              </a:ext>
            </a:extLst>
          </p:cNvPr>
          <p:cNvSpPr txBox="1">
            <a:spLocks noChangeArrowheads="1"/>
          </p:cNvSpPr>
          <p:nvPr/>
        </p:nvSpPr>
        <p:spPr bwMode="auto">
          <a:xfrm rot="2787242">
            <a:off x="5326704" y="3437901"/>
            <a:ext cx="1147829" cy="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latin typeface="Roboto" panose="02000000000000000000" pitchFamily="2" charset="0"/>
                <a:ea typeface="Roboto" panose="02000000000000000000" pitchFamily="2" charset="0"/>
              </a:rPr>
              <a:t>CC 5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9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&#10;&#10;Description automatically generated">
            <a:extLst>
              <a:ext uri="{FF2B5EF4-FFF2-40B4-BE49-F238E27FC236}">
                <a16:creationId xmlns:a16="http://schemas.microsoft.com/office/drawing/2014/main" id="{1BCD71D2-BC3E-41EB-B3EB-47A7D3664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52" y="914400"/>
            <a:ext cx="6057900" cy="42291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BE8CB2BC-4160-467D-B7A3-4A044FC9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84" y="91440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View from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Beardslee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Boulevard looking SE</a:t>
            </a:r>
          </a:p>
        </p:txBody>
      </p:sp>
    </p:spTree>
    <p:extLst>
      <p:ext uri="{BB962C8B-B14F-4D97-AF65-F5344CB8AC3E}">
        <p14:creationId xmlns:p14="http://schemas.microsoft.com/office/powerpoint/2010/main" val="71776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, toy&#10;&#10;Description automatically generated">
            <a:extLst>
              <a:ext uri="{FF2B5EF4-FFF2-40B4-BE49-F238E27FC236}">
                <a16:creationId xmlns:a16="http://schemas.microsoft.com/office/drawing/2014/main" id="{CF640A19-9693-4723-996A-DD1895DBB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52" y="914400"/>
            <a:ext cx="6057900" cy="42291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8F57978-E886-4849-8883-374ECB65C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9" y="91440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View from NE 185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Street looking NW</a:t>
            </a:r>
          </a:p>
        </p:txBody>
      </p:sp>
    </p:spTree>
    <p:extLst>
      <p:ext uri="{BB962C8B-B14F-4D97-AF65-F5344CB8AC3E}">
        <p14:creationId xmlns:p14="http://schemas.microsoft.com/office/powerpoint/2010/main" val="343654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&#10;&#10;Description automatically generated">
            <a:extLst>
              <a:ext uri="{FF2B5EF4-FFF2-40B4-BE49-F238E27FC236}">
                <a16:creationId xmlns:a16="http://schemas.microsoft.com/office/drawing/2014/main" id="{F892A5A7-8AA7-426A-BD29-0F93325F0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675"/>
          <a:stretch/>
        </p:blipFill>
        <p:spPr>
          <a:xfrm>
            <a:off x="1550107" y="942974"/>
            <a:ext cx="6043785" cy="4200525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C59389F-D232-47B3-8C9E-4C31DF63A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84" y="91440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View from 110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Ave NE looking W</a:t>
            </a:r>
          </a:p>
        </p:txBody>
      </p:sp>
    </p:spTree>
    <p:extLst>
      <p:ext uri="{BB962C8B-B14F-4D97-AF65-F5344CB8AC3E}">
        <p14:creationId xmlns:p14="http://schemas.microsoft.com/office/powerpoint/2010/main" val="415286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9625479C-E7BF-4F5F-AD4D-1AE0367FAA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9" y="1458664"/>
            <a:ext cx="2637839" cy="3360307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3734D29-3088-41EE-ACAD-55AA4F8C3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2" y="1449003"/>
            <a:ext cx="2653008" cy="337963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4D9BB3F-C827-4E96-8235-E9C84DC0D5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57" y="1458665"/>
            <a:ext cx="2637840" cy="3360308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4344CA16-3970-4E70-AE79-65209BB74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9" y="314867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Open Space Framework</a:t>
            </a:r>
          </a:p>
        </p:txBody>
      </p:sp>
    </p:spTree>
    <p:extLst>
      <p:ext uri="{BB962C8B-B14F-4D97-AF65-F5344CB8AC3E}">
        <p14:creationId xmlns:p14="http://schemas.microsoft.com/office/powerpoint/2010/main" val="364346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CE15835-54B5-46ED-AEE4-943D7D88C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9" y="1458664"/>
            <a:ext cx="2637839" cy="3360307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1A4782-80F1-406C-9E04-CF6116816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2" y="1449003"/>
            <a:ext cx="2653008" cy="3379630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1300CD3-3BE7-487C-806D-25197CE1B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57" y="1458665"/>
            <a:ext cx="2637840" cy="3360308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1D8C90A7-4BAE-406E-A83F-0D3E0E4D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9" y="314867"/>
            <a:ext cx="8515846" cy="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venir LT Std 3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venir LT Std 35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Built Environment Framework</a:t>
            </a:r>
          </a:p>
        </p:txBody>
      </p:sp>
    </p:spTree>
    <p:extLst>
      <p:ext uri="{BB962C8B-B14F-4D97-AF65-F5344CB8AC3E}">
        <p14:creationId xmlns:p14="http://schemas.microsoft.com/office/powerpoint/2010/main" val="17796667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FFFFFF"/>
      </a:accent2>
      <a:accent3>
        <a:srgbClr val="AAAAAA"/>
      </a:accent3>
      <a:accent4>
        <a:srgbClr val="DADADA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Default Design">
      <a:majorFont>
        <a:latin typeface="Swis721 Lt BT"/>
        <a:ea typeface="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9998" tIns="24999" rIns="49998" bIns="24999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1371600" algn="l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venir LT Std 35 Ligh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9998" tIns="24999" rIns="49998" bIns="24999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1371600" algn="l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venir LT Std 35 Ligh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130</Words>
  <Application>Microsoft Office PowerPoint</Application>
  <PresentationFormat>On-screen Show (16:9)</PresentationFormat>
  <Paragraphs>37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GillSans</vt:lpstr>
      <vt:lpstr>Roboto</vt:lpstr>
      <vt:lpstr>Times New Roman</vt:lpstr>
      <vt:lpstr>Swis721 Lt BT</vt:lpstr>
      <vt:lpstr>Avenir LT Std 35 Light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Schopf</dc:creator>
  <cp:lastModifiedBy>Anne Schopf</cp:lastModifiedBy>
  <cp:revision>12</cp:revision>
  <dcterms:created xsi:type="dcterms:W3CDTF">2019-12-16T19:25:51Z</dcterms:created>
  <dcterms:modified xsi:type="dcterms:W3CDTF">2019-12-16T20:53:03Z</dcterms:modified>
</cp:coreProperties>
</file>