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2" r:id="rId5"/>
  </p:sldMasterIdLst>
  <p:notesMasterIdLst>
    <p:notesMasterId r:id="rId24"/>
  </p:notesMasterIdLst>
  <p:sldIdLst>
    <p:sldId id="259" r:id="rId6"/>
    <p:sldId id="286" r:id="rId7"/>
    <p:sldId id="328" r:id="rId8"/>
    <p:sldId id="342" r:id="rId9"/>
    <p:sldId id="329" r:id="rId10"/>
    <p:sldId id="343" r:id="rId11"/>
    <p:sldId id="298" r:id="rId12"/>
    <p:sldId id="299" r:id="rId13"/>
    <p:sldId id="344" r:id="rId14"/>
    <p:sldId id="336" r:id="rId15"/>
    <p:sldId id="325" r:id="rId16"/>
    <p:sldId id="341" r:id="rId17"/>
    <p:sldId id="332" r:id="rId18"/>
    <p:sldId id="337" r:id="rId19"/>
    <p:sldId id="339" r:id="rId20"/>
    <p:sldId id="338" r:id="rId21"/>
    <p:sldId id="340" r:id="rId22"/>
    <p:sldId id="33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5">
          <p15:clr>
            <a:srgbClr val="A4A3A4"/>
          </p15:clr>
        </p15:guide>
        <p15:guide id="2" pos="4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F"/>
    <a:srgbClr val="4B2E83"/>
    <a:srgbClr val="E8D3A2"/>
    <a:srgbClr val="B7A5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4" autoAdjust="0"/>
    <p:restoredTop sz="70706" autoAdjust="0"/>
  </p:normalViewPr>
  <p:slideViewPr>
    <p:cSldViewPr snapToGrid="0" snapToObjects="1" showGuides="1">
      <p:cViewPr varScale="1">
        <p:scale>
          <a:sx n="83" d="100"/>
          <a:sy n="83" d="100"/>
        </p:scale>
        <p:origin x="2188" y="76"/>
      </p:cViewPr>
      <p:guideLst>
        <p:guide orient="horz" pos="965"/>
        <p:guide pos="48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C812D-004D-45AE-AE85-7390027B3FEA}" type="datetimeFigureOut">
              <a:rPr lang="en-US" smtClean="0"/>
              <a:t>4/24/2020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2F8911-E296-489D-A750-C58D4D47215C}" type="slidenum">
              <a:rPr lang="en-US" smtClean="0"/>
              <a:t>‹#›</a:t>
            </a:fld>
            <a:endParaRPr lang="en-US"/>
          </a:p>
        </p:txBody>
      </p:sp>
    </p:spTree>
    <p:extLst>
      <p:ext uri="{BB962C8B-B14F-4D97-AF65-F5344CB8AC3E}">
        <p14:creationId xmlns:p14="http://schemas.microsoft.com/office/powerpoint/2010/main" val="978757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F8911-E296-489D-A750-C58D4D47215C}" type="slidenum">
              <a:rPr lang="en-US" smtClean="0"/>
              <a:t>1</a:t>
            </a:fld>
            <a:endParaRPr lang="en-US"/>
          </a:p>
        </p:txBody>
      </p:sp>
    </p:spTree>
    <p:extLst>
      <p:ext uri="{BB962C8B-B14F-4D97-AF65-F5344CB8AC3E}">
        <p14:creationId xmlns:p14="http://schemas.microsoft.com/office/powerpoint/2010/main" val="429035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 mind</a:t>
            </a:r>
            <a:r>
              <a:rPr lang="en-US" baseline="0" dirty="0" smtClean="0"/>
              <a:t> we looked at these two additional sites and will work with the selected team to finalize </a:t>
            </a:r>
            <a:r>
              <a:rPr lang="en-US" baseline="0" dirty="0" err="1" smtClean="0"/>
              <a:t>Milgard</a:t>
            </a:r>
            <a:r>
              <a:rPr lang="en-US" baseline="0" dirty="0" smtClean="0"/>
              <a:t> Hall’s new home</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10</a:t>
            </a:fld>
            <a:endParaRPr lang="en-US"/>
          </a:p>
        </p:txBody>
      </p:sp>
    </p:spTree>
    <p:extLst>
      <p:ext uri="{BB962C8B-B14F-4D97-AF65-F5344CB8AC3E}">
        <p14:creationId xmlns:p14="http://schemas.microsoft.com/office/powerpoint/2010/main" val="342585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’ve looked at several map views of UWT so we wanted to include some contextual pictures as a reminder of the scale and fabric of the campus as we move into the Interviews</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11</a:t>
            </a:fld>
            <a:endParaRPr lang="en-US"/>
          </a:p>
        </p:txBody>
      </p:sp>
    </p:spTree>
    <p:extLst>
      <p:ext uri="{BB962C8B-B14F-4D97-AF65-F5344CB8AC3E}">
        <p14:creationId xmlns:p14="http://schemas.microsoft.com/office/powerpoint/2010/main" val="182163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received</a:t>
            </a:r>
            <a:r>
              <a:rPr lang="en-US" baseline="0" dirty="0" smtClean="0"/>
              <a:t> interest from or recommendations to reach out to the 31 firms you see here-such a wonderful list and we’d have a successful project from any of these firms </a:t>
            </a:r>
          </a:p>
          <a:p>
            <a:endParaRPr lang="en-US" dirty="0" smtClean="0"/>
          </a:p>
          <a:p>
            <a:r>
              <a:rPr lang="en-US" dirty="0" smtClean="0"/>
              <a:t>As you can imagine this required a significant</a:t>
            </a:r>
            <a:r>
              <a:rPr lang="en-US" baseline="0" dirty="0" smtClean="0"/>
              <a:t> amount</a:t>
            </a:r>
            <a:r>
              <a:rPr lang="en-US" dirty="0" smtClean="0"/>
              <a:t> of time to review websites, trim down from 31- 15/16</a:t>
            </a:r>
            <a:r>
              <a:rPr lang="en-US" baseline="0" dirty="0" smtClean="0"/>
              <a:t> based on what’s available to research.</a:t>
            </a:r>
          </a:p>
          <a:p>
            <a:r>
              <a:rPr lang="en-US" baseline="0" dirty="0" smtClean="0"/>
              <a:t>Also anecdotal information and it was based on that info alone that we were able to determine the most closely aligned firms to the needs of this project</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13</a:t>
            </a:fld>
            <a:endParaRPr lang="en-US"/>
          </a:p>
        </p:txBody>
      </p:sp>
    </p:spTree>
    <p:extLst>
      <p:ext uri="{BB962C8B-B14F-4D97-AF65-F5344CB8AC3E}">
        <p14:creationId xmlns:p14="http://schemas.microsoft.com/office/powerpoint/2010/main" val="108372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offered to</a:t>
            </a:r>
            <a:r>
              <a:rPr lang="en-US" baseline="0" dirty="0" smtClean="0"/>
              <a:t> these 16</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14</a:t>
            </a:fld>
            <a:endParaRPr lang="en-US"/>
          </a:p>
        </p:txBody>
      </p:sp>
    </p:spTree>
    <p:extLst>
      <p:ext uri="{BB962C8B-B14F-4D97-AF65-F5344CB8AC3E}">
        <p14:creationId xmlns:p14="http://schemas.microsoft.com/office/powerpoint/2010/main" val="4267507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firms chose not to submit</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15</a:t>
            </a:fld>
            <a:endParaRPr lang="en-US"/>
          </a:p>
        </p:txBody>
      </p:sp>
    </p:spTree>
    <p:extLst>
      <p:ext uri="{BB962C8B-B14F-4D97-AF65-F5344CB8AC3E}">
        <p14:creationId xmlns:p14="http://schemas.microsoft.com/office/powerpoint/2010/main" val="733093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scoring process</a:t>
            </a:r>
            <a:r>
              <a:rPr lang="en-US" baseline="0" dirty="0" smtClean="0"/>
              <a:t> number (individually) and explanation, then adjusted, objective, along with personal experience</a:t>
            </a:r>
          </a:p>
          <a:p>
            <a:r>
              <a:rPr lang="en-US" baseline="0" dirty="0" smtClean="0"/>
              <a:t>Didn’t agree allowed for all comments to be heard, reevaluate</a:t>
            </a:r>
          </a:p>
          <a:p>
            <a:r>
              <a:rPr lang="en-US" baseline="0" dirty="0" smtClean="0"/>
              <a:t>Closely overlaid with RFQ questions, letter grade criteria (</a:t>
            </a:r>
            <a:r>
              <a:rPr lang="en-US" baseline="0" dirty="0" err="1" smtClean="0"/>
              <a:t>a,b,c</a:t>
            </a:r>
            <a:r>
              <a:rPr lang="en-US" baseline="0" dirty="0" smtClean="0"/>
              <a:t>)</a:t>
            </a:r>
          </a:p>
          <a:p>
            <a:endParaRPr lang="en-US" dirty="0" smtClean="0"/>
          </a:p>
          <a:p>
            <a:r>
              <a:rPr lang="en-US" dirty="0" smtClean="0"/>
              <a:t>Strong</a:t>
            </a:r>
            <a:r>
              <a:rPr lang="en-US" baseline="0" dirty="0" smtClean="0"/>
              <a:t> baseline 31 gave us great foundation</a:t>
            </a:r>
          </a:p>
          <a:p>
            <a:r>
              <a:rPr lang="en-US" baseline="0" dirty="0" smtClean="0"/>
              <a:t>Excited about all 5 then started clean slate on interaction</a:t>
            </a:r>
          </a:p>
          <a:p>
            <a:endParaRPr lang="en-US" baseline="0" dirty="0" smtClean="0"/>
          </a:p>
          <a:p>
            <a:endParaRPr lang="en-US" dirty="0" smtClean="0"/>
          </a:p>
          <a:p>
            <a:r>
              <a:rPr lang="en-US" baseline="0" dirty="0" smtClean="0"/>
              <a:t>Ban/Jones- (We were particularly excited about JV ban jones their higher </a:t>
            </a:r>
            <a:r>
              <a:rPr lang="en-US" baseline="0" dirty="0" err="1" smtClean="0"/>
              <a:t>ed</a:t>
            </a:r>
            <a:r>
              <a:rPr lang="en-US" baseline="0" dirty="0" smtClean="0"/>
              <a:t> experience was lacking, art piece, budget concerns, it was about them) </a:t>
            </a:r>
          </a:p>
          <a:p>
            <a:endParaRPr lang="en-US" baseline="0" dirty="0" smtClean="0"/>
          </a:p>
          <a:p>
            <a:r>
              <a:rPr lang="en-US" baseline="0" dirty="0" smtClean="0"/>
              <a:t>Perkins Will- (lackluster presentation, fell short of design excellence, </a:t>
            </a:r>
            <a:r>
              <a:rPr lang="en-US" baseline="0" dirty="0" err="1" smtClean="0"/>
              <a:t>leardership</a:t>
            </a:r>
            <a:r>
              <a:rPr lang="en-US" baseline="0" dirty="0" smtClean="0"/>
              <a:t> MN)</a:t>
            </a:r>
          </a:p>
          <a:p>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16</a:t>
            </a:fld>
            <a:endParaRPr lang="en-US"/>
          </a:p>
        </p:txBody>
      </p:sp>
    </p:spTree>
    <p:extLst>
      <p:ext uri="{BB962C8B-B14F-4D97-AF65-F5344CB8AC3E}">
        <p14:creationId xmlns:p14="http://schemas.microsoft.com/office/powerpoint/2010/main" val="1858043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Office visits informed team interaction, and emphasized SOQ content</a:t>
            </a:r>
          </a:p>
          <a:p>
            <a:endParaRPr lang="en-US" baseline="0" dirty="0" smtClean="0"/>
          </a:p>
          <a:p>
            <a:r>
              <a:rPr lang="en-US" dirty="0" smtClean="0"/>
              <a:t>Two top teams unanimous and clear, discussion (extra) on who was the</a:t>
            </a:r>
            <a:r>
              <a:rPr lang="en-US" baseline="0" dirty="0" smtClean="0"/>
              <a:t> next best fit </a:t>
            </a:r>
          </a:p>
          <a:p>
            <a:endParaRPr lang="en-US" baseline="0" dirty="0" smtClean="0"/>
          </a:p>
          <a:p>
            <a:r>
              <a:rPr lang="en-US" baseline="0" dirty="0" smtClean="0"/>
              <a:t>Three things we were looking for Higher Ed (HE) success, Mass Timber (MT), Team interaction (TI)</a:t>
            </a:r>
          </a:p>
          <a:p>
            <a:endParaRPr lang="en-US" dirty="0" smtClean="0"/>
          </a:p>
          <a:p>
            <a:r>
              <a:rPr lang="en-US" dirty="0" smtClean="0"/>
              <a:t>BORA (104/135) – HE, MT, TI  active collaboration (programming including successful collaborative space) </a:t>
            </a:r>
          </a:p>
          <a:p>
            <a:endParaRPr lang="en-US" dirty="0" smtClean="0"/>
          </a:p>
          <a:p>
            <a:r>
              <a:rPr lang="en-US" dirty="0" smtClean="0"/>
              <a:t>Lever (102/135) – MT, TI  (*HE)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ARO (89/135)- HE</a:t>
            </a:r>
            <a:r>
              <a:rPr lang="en-US" baseline="0" dirty="0" smtClean="0"/>
              <a:t>  (*MT, TI)</a:t>
            </a:r>
            <a:endParaRPr lang="en-US" dirty="0" smtClean="0"/>
          </a:p>
          <a:p>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17</a:t>
            </a:fld>
            <a:endParaRPr lang="en-US"/>
          </a:p>
        </p:txBody>
      </p:sp>
    </p:spTree>
    <p:extLst>
      <p:ext uri="{BB962C8B-B14F-4D97-AF65-F5344CB8AC3E}">
        <p14:creationId xmlns:p14="http://schemas.microsoft.com/office/powerpoint/2010/main" val="2459621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18</a:t>
            </a:fld>
            <a:endParaRPr lang="en-US"/>
          </a:p>
        </p:txBody>
      </p:sp>
    </p:spTree>
    <p:extLst>
      <p:ext uri="{BB962C8B-B14F-4D97-AF65-F5344CB8AC3E}">
        <p14:creationId xmlns:p14="http://schemas.microsoft.com/office/powerpoint/2010/main" val="286604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F8911-E296-489D-A750-C58D4D47215C}" type="slidenum">
              <a:rPr lang="en-US" smtClean="0"/>
              <a:t>2</a:t>
            </a:fld>
            <a:endParaRPr lang="en-US"/>
          </a:p>
        </p:txBody>
      </p:sp>
    </p:spTree>
    <p:extLst>
      <p:ext uri="{BB962C8B-B14F-4D97-AF65-F5344CB8AC3E}">
        <p14:creationId xmlns:p14="http://schemas.microsoft.com/office/powerpoint/2010/main" val="237648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Lightly review these, not a read through</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3</a:t>
            </a:fld>
            <a:endParaRPr lang="en-US"/>
          </a:p>
        </p:txBody>
      </p:sp>
    </p:spTree>
    <p:extLst>
      <p:ext uri="{BB962C8B-B14F-4D97-AF65-F5344CB8AC3E}">
        <p14:creationId xmlns:p14="http://schemas.microsoft.com/office/powerpoint/2010/main" val="223654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GIDL</a:t>
            </a:r>
            <a:r>
              <a:rPr lang="en-US" baseline="0" dirty="0" smtClean="0"/>
              <a:t> is the connector between these two schools and provides a space for the entire campus to come into this building</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4</a:t>
            </a:fld>
            <a:endParaRPr lang="en-US"/>
          </a:p>
        </p:txBody>
      </p:sp>
    </p:spTree>
    <p:extLst>
      <p:ext uri="{BB962C8B-B14F-4D97-AF65-F5344CB8AC3E}">
        <p14:creationId xmlns:p14="http://schemas.microsoft.com/office/powerpoint/2010/main" val="301949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Mechanical</a:t>
            </a:r>
            <a:r>
              <a:rPr lang="en-US" baseline="0" dirty="0" smtClean="0"/>
              <a:t> and Civil Engineering lab and support spaces, breakout spaces, large classroom for campus, faculty offices and community facing centers and the GIDL</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5</a:t>
            </a:fld>
            <a:endParaRPr lang="en-US"/>
          </a:p>
        </p:txBody>
      </p:sp>
    </p:spTree>
    <p:extLst>
      <p:ext uri="{BB962C8B-B14F-4D97-AF65-F5344CB8AC3E}">
        <p14:creationId xmlns:p14="http://schemas.microsoft.com/office/powerpoint/2010/main" val="317431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shared last time</a:t>
            </a:r>
            <a:r>
              <a:rPr lang="en-US" baseline="0" dirty="0" smtClean="0"/>
              <a:t> we were reexamining the siting of this building to align with our budget allocation and Campus Development Plan, update to our Master Plan as a 10 year outlook for UWT,</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6</a:t>
            </a:fld>
            <a:endParaRPr lang="en-US"/>
          </a:p>
        </p:txBody>
      </p:sp>
    </p:spTree>
    <p:extLst>
      <p:ext uri="{BB962C8B-B14F-4D97-AF65-F5344CB8AC3E}">
        <p14:creationId xmlns:p14="http://schemas.microsoft.com/office/powerpoint/2010/main" val="371502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2F8911-E296-489D-A750-C58D4D47215C}" type="slidenum">
              <a:rPr lang="en-US" smtClean="0"/>
              <a:t>7</a:t>
            </a:fld>
            <a:endParaRPr lang="en-US"/>
          </a:p>
        </p:txBody>
      </p:sp>
    </p:spTree>
    <p:extLst>
      <p:ext uri="{BB962C8B-B14F-4D97-AF65-F5344CB8AC3E}">
        <p14:creationId xmlns:p14="http://schemas.microsoft.com/office/powerpoint/2010/main" val="67603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Mithun’s</a:t>
            </a:r>
            <a:r>
              <a:rPr lang="en-US" dirty="0" smtClean="0"/>
              <a:t> full</a:t>
            </a:r>
            <a:r>
              <a:rPr lang="en-US" baseline="0" dirty="0" smtClean="0"/>
              <a:t> plan here </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8</a:t>
            </a:fld>
            <a:endParaRPr lang="en-US"/>
          </a:p>
        </p:txBody>
      </p:sp>
    </p:spTree>
    <p:extLst>
      <p:ext uri="{BB962C8B-B14F-4D97-AF65-F5344CB8AC3E}">
        <p14:creationId xmlns:p14="http://schemas.microsoft.com/office/powerpoint/2010/main" val="376614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Gensler &amp; Heartland took</a:t>
            </a:r>
            <a:r>
              <a:rPr lang="en-US" baseline="0" dirty="0" smtClean="0"/>
              <a:t> the Master Plan along with current market trends to determine how the University can best focus their future development. Part of this was identifying the academic land bank to capitalize on the pedestrian patterns and concentration of </a:t>
            </a:r>
            <a:r>
              <a:rPr lang="en-US" baseline="0" dirty="0" err="1" smtClean="0"/>
              <a:t>engery</a:t>
            </a:r>
            <a:endParaRPr lang="en-US" dirty="0"/>
          </a:p>
        </p:txBody>
      </p:sp>
      <p:sp>
        <p:nvSpPr>
          <p:cNvPr id="4" name="Slide Number Placeholder 3"/>
          <p:cNvSpPr>
            <a:spLocks noGrp="1"/>
          </p:cNvSpPr>
          <p:nvPr>
            <p:ph type="sldNum" sz="quarter" idx="10"/>
          </p:nvPr>
        </p:nvSpPr>
        <p:spPr/>
        <p:txBody>
          <a:bodyPr/>
          <a:lstStyle/>
          <a:p>
            <a:fld id="{9D2F8911-E296-489D-A750-C58D4D47215C}" type="slidenum">
              <a:rPr lang="en-US" smtClean="0"/>
              <a:t>9</a:t>
            </a:fld>
            <a:endParaRPr lang="en-US"/>
          </a:p>
        </p:txBody>
      </p:sp>
    </p:spTree>
    <p:extLst>
      <p:ext uri="{BB962C8B-B14F-4D97-AF65-F5344CB8AC3E}">
        <p14:creationId xmlns:p14="http://schemas.microsoft.com/office/powerpoint/2010/main" val="3222853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4" name="Picture 3"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1269313"/>
            <a:ext cx="2425295" cy="163374"/>
          </a:xfrm>
          <a:prstGeom prst="rect">
            <a:avLst/>
          </a:prstGeom>
        </p:spPr>
      </p:pic>
      <p:pic>
        <p:nvPicPr>
          <p:cNvPr id="13" name="Picture 12"/>
          <p:cNvPicPr>
            <a:picLocks noChangeAspect="1"/>
          </p:cNvPicPr>
          <p:nvPr userDrawn="1"/>
        </p:nvPicPr>
        <p:blipFill>
          <a:blip r:embed="rId4"/>
          <a:stretch>
            <a:fillRect/>
          </a:stretch>
        </p:blipFill>
        <p:spPr>
          <a:xfrm>
            <a:off x="792039" y="4341247"/>
            <a:ext cx="1495448" cy="130555"/>
          </a:xfrm>
          <a:prstGeom prst="rect">
            <a:avLst/>
          </a:prstGeom>
        </p:spPr>
      </p:pic>
      <p:sp>
        <p:nvSpPr>
          <p:cNvPr id="2" name="Title 1"/>
          <p:cNvSpPr>
            <a:spLocks noGrp="1"/>
          </p:cNvSpPr>
          <p:nvPr>
            <p:ph type="title" hasCustomPrompt="1"/>
          </p:nvPr>
        </p:nvSpPr>
        <p:spPr>
          <a:xfrm>
            <a:off x="671757" y="1559791"/>
            <a:ext cx="6972300" cy="26290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smtClean="0"/>
              <a:t>TITLE HERE</a:t>
            </a:r>
            <a:br>
              <a:rPr lang="en-US" dirty="0" smtClean="0"/>
            </a:br>
            <a:r>
              <a:rPr lang="en-US" dirty="0" smtClean="0"/>
              <a:t>ENCODE NORMAL</a:t>
            </a:r>
            <a:br>
              <a:rPr lang="en-US" dirty="0" smtClean="0"/>
            </a:br>
            <a:r>
              <a:rPr lang="en-US" dirty="0" smtClean="0"/>
              <a:t>BLACK, 50 PT. </a:t>
            </a:r>
            <a:endParaRPr lang="en-US" dirty="0"/>
          </a:p>
        </p:txBody>
      </p:sp>
    </p:spTree>
    <p:extLst>
      <p:ext uri="{BB962C8B-B14F-4D97-AF65-F5344CB8AC3E}">
        <p14:creationId xmlns:p14="http://schemas.microsoft.com/office/powerpoint/2010/main" val="239025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4B2E83"/>
                </a:solidFill>
                <a:latin typeface="Open Sans"/>
                <a:cs typeface="Open Sans"/>
              </a:defRPr>
            </a:lvl1pPr>
            <a:lvl2pPr>
              <a:defRPr sz="2000" b="0" i="0" baseline="0">
                <a:solidFill>
                  <a:srgbClr val="4B2E83"/>
                </a:solidFill>
                <a:latin typeface="Open Sans"/>
                <a:cs typeface="Open Sans"/>
              </a:defRPr>
            </a:lvl2pPr>
            <a:lvl3pPr marL="1143000" indent="-228600">
              <a:buSzPct val="100000"/>
              <a:buFont typeface="Lucida Grande"/>
              <a:buChar char="&gt;"/>
              <a:defRPr sz="1800" b="0" i="0" baseline="0">
                <a:solidFill>
                  <a:srgbClr val="4B2E83"/>
                </a:solidFill>
                <a:latin typeface="Open Sans"/>
                <a:cs typeface="Open Sans"/>
              </a:defRPr>
            </a:lvl3pPr>
            <a:lvl4pPr>
              <a:defRPr sz="1600" b="0" i="0" baseline="0">
                <a:solidFill>
                  <a:srgbClr val="4B2E83"/>
                </a:solidFill>
                <a:latin typeface="Open Sans"/>
                <a:cs typeface="Open Sans"/>
              </a:defRPr>
            </a:lvl4pPr>
            <a:lvl5pPr marL="2057400" indent="-228600">
              <a:buFont typeface="Lucida Grande"/>
              <a:buChar char="&gt;"/>
              <a:defRPr sz="1400" b="0" i="0" baseline="0">
                <a:solidFill>
                  <a:srgbClr val="4B2E83"/>
                </a:solidFill>
                <a:latin typeface="Open Sans"/>
                <a:cs typeface="Open Sans"/>
              </a:defRPr>
            </a:lvl5pPr>
          </a:lstStyle>
          <a:p>
            <a:pPr lvl="0"/>
            <a:r>
              <a:rPr lang="en-US" dirty="0" smtClean="0"/>
              <a:t>Content here (Open Sans, 24 pt.)</a:t>
            </a:r>
          </a:p>
          <a:p>
            <a:pPr lvl="1"/>
            <a:r>
              <a:rPr lang="en-US" dirty="0" smtClean="0"/>
              <a:t>Second level (Open Sans, 20)</a:t>
            </a:r>
          </a:p>
          <a:p>
            <a:pPr lvl="2"/>
            <a:r>
              <a:rPr lang="en-US" dirty="0" smtClean="0"/>
              <a:t>Third level (Open Sans, 18)</a:t>
            </a:r>
          </a:p>
          <a:p>
            <a:pPr lvl="3"/>
            <a:r>
              <a:rPr lang="en-US" dirty="0" smtClean="0"/>
              <a:t>Fourth level (Open Sans, 16)</a:t>
            </a:r>
          </a:p>
          <a:p>
            <a:pPr lvl="4"/>
            <a:r>
              <a:rPr lang="en-US" dirty="0" smtClean="0"/>
              <a:t>Fifth level (Open Sans,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11" name="Picture 10"/>
          <p:cNvPicPr>
            <a:picLocks noChangeAspect="1"/>
          </p:cNvPicPr>
          <p:nvPr userDrawn="1"/>
        </p:nvPicPr>
        <p:blipFill>
          <a:blip r:embed="rId3"/>
          <a:stretch>
            <a:fillRect/>
          </a:stretch>
        </p:blipFill>
        <p:spPr>
          <a:xfrm>
            <a:off x="779464" y="1384924"/>
            <a:ext cx="789558" cy="68929"/>
          </a:xfrm>
          <a:prstGeom prst="rect">
            <a:avLst/>
          </a:prstGeom>
        </p:spPr>
      </p:pic>
      <p:sp>
        <p:nvSpPr>
          <p:cNvPr id="2" name="Title 1"/>
          <p:cNvSpPr>
            <a:spLocks noGrp="1"/>
          </p:cNvSpPr>
          <p:nvPr>
            <p:ph type="title" hasCustomPrompt="1"/>
          </p:nvPr>
        </p:nvSpPr>
        <p:spPr>
          <a:xfrm>
            <a:off x="628649" y="371510"/>
            <a:ext cx="8227769" cy="991998"/>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81814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4B2E83"/>
                </a:solidFill>
                <a:latin typeface="Open Sans"/>
                <a:cs typeface="Open Sans"/>
              </a:defRPr>
            </a:lvl1pPr>
            <a:lvl2pPr>
              <a:defRPr sz="2000" b="0" i="0" baseline="0">
                <a:solidFill>
                  <a:srgbClr val="4B2E83"/>
                </a:solidFill>
                <a:latin typeface="Open Sans"/>
                <a:cs typeface="Open Sans"/>
              </a:defRPr>
            </a:lvl2pPr>
            <a:lvl3pPr marL="1143000" indent="-228600">
              <a:buSzPct val="100000"/>
              <a:buFont typeface="Lucida Grande"/>
              <a:buChar char="&gt;"/>
              <a:defRPr sz="1800" b="0" i="0" baseline="0">
                <a:solidFill>
                  <a:srgbClr val="4B2E83"/>
                </a:solidFill>
                <a:latin typeface="Open Sans"/>
                <a:cs typeface="Open Sans"/>
              </a:defRPr>
            </a:lvl3pPr>
            <a:lvl4pPr>
              <a:defRPr sz="1600" b="0" i="0" baseline="0">
                <a:solidFill>
                  <a:srgbClr val="4B2E83"/>
                </a:solidFill>
                <a:latin typeface="Open Sans"/>
                <a:cs typeface="Open Sans"/>
              </a:defRPr>
            </a:lvl4pPr>
            <a:lvl5pPr marL="2057400" indent="-228600">
              <a:buFont typeface="Lucida Grande"/>
              <a:buChar char="&gt;"/>
              <a:defRPr sz="1400" b="0" i="0" baseline="0">
                <a:solidFill>
                  <a:srgbClr val="4B2E83"/>
                </a:solidFill>
                <a:latin typeface="Open Sans"/>
                <a:cs typeface="Open Sans"/>
              </a:defRPr>
            </a:lvl5pPr>
          </a:lstStyle>
          <a:p>
            <a:pPr lvl="0"/>
            <a:r>
              <a:rPr lang="en-US" dirty="0" smtClean="0"/>
              <a:t>Bulleted content here (Open Sans, 24 pt.)</a:t>
            </a:r>
          </a:p>
          <a:p>
            <a:pPr lvl="1"/>
            <a:r>
              <a:rPr lang="en-US" dirty="0" smtClean="0"/>
              <a:t>Second level (Open Sans, 20)</a:t>
            </a:r>
          </a:p>
          <a:p>
            <a:pPr lvl="2"/>
            <a:r>
              <a:rPr lang="en-US" dirty="0" smtClean="0"/>
              <a:t>Third level (Open Sans, 18)</a:t>
            </a:r>
          </a:p>
          <a:p>
            <a:pPr lvl="3"/>
            <a:r>
              <a:rPr lang="en-US" dirty="0" smtClean="0"/>
              <a:t>Fourth level (Open Sans, 16)</a:t>
            </a:r>
          </a:p>
          <a:p>
            <a:pPr lvl="4"/>
            <a:r>
              <a:rPr lang="en-US" dirty="0" smtClean="0"/>
              <a:t>Fifth level (Open Sans, 14)</a:t>
            </a:r>
            <a:endParaRPr lang="en-US" dirty="0"/>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11" name="Picture 10"/>
          <p:cNvPicPr>
            <a:picLocks noChangeAspect="1"/>
          </p:cNvPicPr>
          <p:nvPr userDrawn="1"/>
        </p:nvPicPr>
        <p:blipFill>
          <a:blip r:embed="rId3"/>
          <a:stretch>
            <a:fillRect/>
          </a:stretch>
        </p:blipFill>
        <p:spPr>
          <a:xfrm>
            <a:off x="779464" y="1384924"/>
            <a:ext cx="789558" cy="68929"/>
          </a:xfrm>
          <a:prstGeom prst="rect">
            <a:avLst/>
          </a:prstGeom>
        </p:spPr>
      </p:pic>
      <p:sp>
        <p:nvSpPr>
          <p:cNvPr id="2" name="Title 1"/>
          <p:cNvSpPr>
            <a:spLocks noGrp="1"/>
          </p:cNvSpPr>
          <p:nvPr>
            <p:ph type="title" hasCustomPrompt="1"/>
          </p:nvPr>
        </p:nvSpPr>
        <p:spPr>
          <a:xfrm>
            <a:off x="671757" y="371511"/>
            <a:ext cx="8064504" cy="991998"/>
          </a:xfrm>
          <a:prstGeom prst="rect">
            <a:avLst/>
          </a:prstGeom>
        </p:spPr>
        <p:txBody>
          <a:bodyPr anchor="b"/>
          <a:lstStyle>
            <a:lvl1pPr algn="l">
              <a:defRPr lang="cs-CZ" sz="3000" b="1" i="0" smtClean="0">
                <a:effectLst/>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178592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E8D3A2"/>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4B2E83"/>
                </a:solidFill>
                <a:latin typeface="Open Sans Light"/>
                <a:cs typeface="Open Sans Light"/>
              </a:defRPr>
            </a:lvl1pPr>
          </a:lstStyle>
          <a:p>
            <a:r>
              <a:rPr lang="en-US" dirty="0" smtClean="0"/>
              <a:t>Graphic Here</a:t>
            </a:r>
            <a:endParaRPr lang="en-US" dirty="0"/>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9" name="Picture 8"/>
          <p:cNvPicPr>
            <a:picLocks noChangeAspect="1"/>
          </p:cNvPicPr>
          <p:nvPr userDrawn="1"/>
        </p:nvPicPr>
        <p:blipFill>
          <a:blip r:embed="rId3"/>
          <a:stretch>
            <a:fillRect/>
          </a:stretch>
        </p:blipFill>
        <p:spPr>
          <a:xfrm>
            <a:off x="779464" y="1384924"/>
            <a:ext cx="789558" cy="68929"/>
          </a:xfrm>
          <a:prstGeom prst="rect">
            <a:avLst/>
          </a:prstGeom>
        </p:spPr>
      </p:pic>
      <p:sp>
        <p:nvSpPr>
          <p:cNvPr id="2" name="Title 1"/>
          <p:cNvSpPr>
            <a:spLocks noGrp="1"/>
          </p:cNvSpPr>
          <p:nvPr>
            <p:ph type="title" hasCustomPrompt="1"/>
          </p:nvPr>
        </p:nvSpPr>
        <p:spPr>
          <a:xfrm>
            <a:off x="671756" y="365125"/>
            <a:ext cx="8116644" cy="998383"/>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328654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779463" y="4173694"/>
            <a:ext cx="1600200" cy="139700"/>
          </a:xfrm>
          <a:prstGeom prst="rect">
            <a:avLst/>
          </a:prstGeom>
        </p:spPr>
      </p:pic>
      <p:pic>
        <p:nvPicPr>
          <p:cNvPr id="8" name="Picture 7"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9" name="Picture 8" descr="Wordmark_center_Purple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039" y="1269313"/>
            <a:ext cx="2425295" cy="163374"/>
          </a:xfrm>
          <a:prstGeom prst="rect">
            <a:avLst/>
          </a:prstGeom>
        </p:spPr>
      </p:pic>
      <p:sp>
        <p:nvSpPr>
          <p:cNvPr id="4" name="Title 3"/>
          <p:cNvSpPr>
            <a:spLocks noGrp="1"/>
          </p:cNvSpPr>
          <p:nvPr>
            <p:ph type="title" hasCustomPrompt="1"/>
          </p:nvPr>
        </p:nvSpPr>
        <p:spPr>
          <a:xfrm>
            <a:off x="671757" y="1531938"/>
            <a:ext cx="69723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smtClean="0"/>
              <a:t>TITLE HERE</a:t>
            </a:r>
            <a:br>
              <a:rPr lang="en-US" dirty="0" smtClean="0"/>
            </a:br>
            <a:r>
              <a:rPr lang="en-US" dirty="0" smtClean="0"/>
              <a:t>ENCODE NORMAL</a:t>
            </a:r>
            <a:br>
              <a:rPr lang="en-US" dirty="0" smtClean="0"/>
            </a:br>
            <a:r>
              <a:rPr lang="en-US" dirty="0" smtClean="0"/>
              <a:t>BLACK, 50 PT. </a:t>
            </a:r>
            <a:endParaRPr lang="en-US" dirty="0"/>
          </a:p>
        </p:txBody>
      </p:sp>
    </p:spTree>
    <p:extLst>
      <p:ext uri="{BB962C8B-B14F-4D97-AF65-F5344CB8AC3E}">
        <p14:creationId xmlns:p14="http://schemas.microsoft.com/office/powerpoint/2010/main" val="33971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40"/>
            <a:ext cx="8197114" cy="3117862"/>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10" name="Picture 9"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12" name="Picture 11"/>
          <p:cNvPicPr>
            <a:picLocks noChangeAspect="1"/>
          </p:cNvPicPr>
          <p:nvPr userDrawn="1"/>
        </p:nvPicPr>
        <p:blipFill>
          <a:blip r:embed="rId3"/>
          <a:stretch>
            <a:fillRect/>
          </a:stretch>
        </p:blipFill>
        <p:spPr>
          <a:xfrm>
            <a:off x="774700" y="1384031"/>
            <a:ext cx="789561" cy="68930"/>
          </a:xfrm>
          <a:prstGeom prst="rect">
            <a:avLst/>
          </a:prstGeom>
        </p:spPr>
      </p:pic>
      <p:sp>
        <p:nvSpPr>
          <p:cNvPr id="2" name="Title 1"/>
          <p:cNvSpPr>
            <a:spLocks noGrp="1"/>
          </p:cNvSpPr>
          <p:nvPr>
            <p:ph type="title" hasCustomPrompt="1"/>
          </p:nvPr>
        </p:nvSpPr>
        <p:spPr>
          <a:xfrm>
            <a:off x="671756" y="365125"/>
            <a:ext cx="8184663" cy="998383"/>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6"/>
            <a:ext cx="8196210" cy="370137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Bulleted 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11" name="Picture 10"/>
          <p:cNvPicPr>
            <a:picLocks noChangeAspect="1"/>
          </p:cNvPicPr>
          <p:nvPr userDrawn="1"/>
        </p:nvPicPr>
        <p:blipFill>
          <a:blip r:embed="rId3"/>
          <a:stretch>
            <a:fillRect/>
          </a:stretch>
        </p:blipFill>
        <p:spPr>
          <a:xfrm>
            <a:off x="774700" y="1384031"/>
            <a:ext cx="789561" cy="68930"/>
          </a:xfrm>
          <a:prstGeom prst="rect">
            <a:avLst/>
          </a:prstGeom>
        </p:spPr>
      </p:pic>
      <p:sp>
        <p:nvSpPr>
          <p:cNvPr id="2" name="Title 1"/>
          <p:cNvSpPr>
            <a:spLocks noGrp="1"/>
          </p:cNvSpPr>
          <p:nvPr>
            <p:ph type="title" hasCustomPrompt="1"/>
          </p:nvPr>
        </p:nvSpPr>
        <p:spPr>
          <a:xfrm>
            <a:off x="659305" y="371511"/>
            <a:ext cx="8196210"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3656655"/>
          </a:xfrm>
          <a:prstGeom prst="rect">
            <a:avLst/>
          </a:prstGeom>
        </p:spPr>
        <p:txBody>
          <a:bodyPr>
            <a:normAutofit/>
          </a:bodyPr>
          <a:lstStyle>
            <a:lvl1pPr marL="0" indent="0">
              <a:buNone/>
              <a:defRPr sz="2400" b="0" i="1" baseline="0">
                <a:solidFill>
                  <a:srgbClr val="4B2E83"/>
                </a:solidFill>
                <a:latin typeface="Open Sans Light"/>
                <a:cs typeface="Open Sans Light"/>
              </a:defRPr>
            </a:lvl1pPr>
          </a:lstStyle>
          <a:p>
            <a:r>
              <a:rPr lang="en-US" dirty="0" smtClean="0"/>
              <a:t>Graphic Here</a:t>
            </a:r>
            <a:endParaRPr lang="en-US" dirty="0"/>
          </a:p>
        </p:txBody>
      </p:sp>
      <p:pic>
        <p:nvPicPr>
          <p:cNvPr id="6" name="Picture 5" descr="AngleBackground_gold_RGB.png"/>
          <p:cNvPicPr>
            <a:picLocks noChangeAspect="1"/>
          </p:cNvPicPr>
          <p:nvPr userDrawn="1"/>
        </p:nvPicPr>
        <p:blipFill rotWithShape="1">
          <a:blip r:embed="rId2">
            <a:extLst>
              <a:ext uri="{28A0092B-C50C-407E-A947-70E740481C1C}">
                <a14:useLocalDpi xmlns:a14="http://schemas.microsoft.com/office/drawing/2010/main" val="0"/>
              </a:ext>
            </a:extLst>
          </a:blip>
          <a:srcRect l="21047" t="2698" r="20731" b="93348"/>
          <a:stretch/>
        </p:blipFill>
        <p:spPr>
          <a:xfrm>
            <a:off x="182446" y="-3060701"/>
            <a:ext cx="9367953" cy="479735"/>
          </a:xfrm>
          <a:prstGeom prst="rect">
            <a:avLst/>
          </a:prstGeom>
        </p:spPr>
      </p:pic>
      <p:pic>
        <p:nvPicPr>
          <p:cNvPr id="8" name="Picture 7" descr="W Logo_Purple_2685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9" name="Picture 8"/>
          <p:cNvPicPr>
            <a:picLocks noChangeAspect="1"/>
          </p:cNvPicPr>
          <p:nvPr userDrawn="1"/>
        </p:nvPicPr>
        <p:blipFill>
          <a:blip r:embed="rId4"/>
          <a:stretch>
            <a:fillRect/>
          </a:stretch>
        </p:blipFill>
        <p:spPr>
          <a:xfrm>
            <a:off x="774700" y="1384031"/>
            <a:ext cx="789561" cy="6893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solidFill>
                  <a:schemeClr val="tx1"/>
                </a:solidFill>
                <a:latin typeface="Encode Sans Normal Black" charset="0"/>
                <a:ea typeface="Encode Sans Normal Black" charset="0"/>
                <a:cs typeface="Encode Sans Normal Black" charset="0"/>
              </a:defRPr>
            </a:lvl1pPr>
          </a:lstStyle>
          <a:p>
            <a:pPr lvl="0"/>
            <a:r>
              <a:rPr lang="en-US" dirty="0" smtClean="0"/>
              <a:t>HEADER HERE </a:t>
            </a:r>
            <a:br>
              <a:rPr lang="en-US" dirty="0" smtClean="0"/>
            </a:br>
            <a:r>
              <a:rPr lang="en-US" dirty="0" smtClean="0"/>
              <a:t>(ENCODE NORMAL BLACK,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RainAngle-7502.png"/>
          <p:cNvPicPr>
            <a:picLocks noChangeAspect="1"/>
          </p:cNvPicPr>
          <p:nvPr userDrawn="1"/>
        </p:nvPicPr>
        <p:blipFill rotWithShape="1">
          <a:blip r:embed="rId6">
            <a:extLst>
              <a:ext uri="{28A0092B-C50C-407E-A947-70E740481C1C}">
                <a14:useLocalDpi xmlns:a14="http://schemas.microsoft.com/office/drawing/2010/main" val="0"/>
              </a:ext>
            </a:extLst>
          </a:blip>
          <a:srcRect l="22002" t="9712" r="21821" b="88695"/>
          <a:stretch/>
        </p:blipFill>
        <p:spPr>
          <a:xfrm>
            <a:off x="0" y="0"/>
            <a:ext cx="9144000" cy="198438"/>
          </a:xfrm>
          <a:prstGeom prst="rect">
            <a:avLst/>
          </a:prstGeom>
        </p:spPr>
      </p:pic>
    </p:spTree>
    <p:extLst>
      <p:ext uri="{BB962C8B-B14F-4D97-AF65-F5344CB8AC3E}">
        <p14:creationId xmlns:p14="http://schemas.microsoft.com/office/powerpoint/2010/main" val="382649630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RainAngle-7502.png"/>
          <p:cNvPicPr>
            <a:picLocks noChangeAspect="1"/>
          </p:cNvPicPr>
          <p:nvPr userDrawn="1"/>
        </p:nvPicPr>
        <p:blipFill rotWithShape="1">
          <a:blip r:embed="rId6">
            <a:extLst>
              <a:ext uri="{28A0092B-C50C-407E-A947-70E740481C1C}">
                <a14:useLocalDpi xmlns:a14="http://schemas.microsoft.com/office/drawing/2010/main" val="0"/>
              </a:ext>
            </a:extLst>
          </a:blip>
          <a:srcRect l="22002" t="9712" r="21821" b="88695"/>
          <a:stretch/>
        </p:blipFill>
        <p:spPr>
          <a:xfrm>
            <a:off x="0" y="0"/>
            <a:ext cx="9144000" cy="198438"/>
          </a:xfrm>
          <a:prstGeom prst="rect">
            <a:avLst/>
          </a:prstGeom>
        </p:spPr>
      </p:pic>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56" y="1559791"/>
            <a:ext cx="8243643" cy="2629056"/>
          </a:xfrm>
        </p:spPr>
        <p:txBody>
          <a:bodyPr/>
          <a:lstStyle/>
          <a:p>
            <a:r>
              <a:rPr lang="en-US" dirty="0" smtClean="0"/>
              <a:t>UW Tacoma</a:t>
            </a:r>
            <a:br>
              <a:rPr lang="en-US" dirty="0" smtClean="0"/>
            </a:br>
            <a:r>
              <a:rPr lang="en-US" dirty="0" smtClean="0"/>
              <a:t>Milgard Hall</a:t>
            </a:r>
            <a:endParaRPr lang="en-US" sz="2800" i="1" dirty="0">
              <a:latin typeface="Open Sans Light"/>
            </a:endParaRPr>
          </a:p>
        </p:txBody>
      </p:sp>
      <p:sp>
        <p:nvSpPr>
          <p:cNvPr id="4" name="TextBox 3"/>
          <p:cNvSpPr txBox="1"/>
          <p:nvPr/>
        </p:nvSpPr>
        <p:spPr>
          <a:xfrm>
            <a:off x="728401" y="4466804"/>
            <a:ext cx="2993705" cy="646331"/>
          </a:xfrm>
          <a:prstGeom prst="rect">
            <a:avLst/>
          </a:prstGeom>
          <a:noFill/>
        </p:spPr>
        <p:txBody>
          <a:bodyPr wrap="none" rtlCol="0">
            <a:spAutoFit/>
          </a:bodyPr>
          <a:lstStyle/>
          <a:p>
            <a:r>
              <a:rPr lang="en-US" dirty="0" smtClean="0"/>
              <a:t>UW Architectural Commission</a:t>
            </a:r>
          </a:p>
          <a:p>
            <a:r>
              <a:rPr lang="en-US" dirty="0" smtClean="0"/>
              <a:t>April 27</a:t>
            </a:r>
            <a:r>
              <a:rPr lang="en-US" baseline="30000" dirty="0" smtClean="0"/>
              <a:t>th</a:t>
            </a:r>
            <a:r>
              <a:rPr lang="en-US" dirty="0" smtClean="0"/>
              <a:t>, 2020</a:t>
            </a:r>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Site Options</a:t>
            </a:r>
            <a:endParaRPr lang="en-US" dirty="0"/>
          </a:p>
        </p:txBody>
      </p:sp>
      <p:pic>
        <p:nvPicPr>
          <p:cNvPr id="5" name="Chart Placeholder 4"/>
          <p:cNvPicPr>
            <a:picLocks noGrp="1" noChangeAspect="1"/>
          </p:cNvPicPr>
          <p:nvPr>
            <p:ph type="chart" sz="quarter" idx="12"/>
          </p:nvPr>
        </p:nvPicPr>
        <p:blipFill>
          <a:blip r:embed="rId3"/>
          <a:stretch>
            <a:fillRect/>
          </a:stretch>
        </p:blipFill>
        <p:spPr>
          <a:xfrm>
            <a:off x="1315107" y="1625514"/>
            <a:ext cx="6829941" cy="3947383"/>
          </a:xfrm>
          <a:prstGeom prst="rect">
            <a:avLst/>
          </a:prstGeom>
        </p:spPr>
      </p:pic>
    </p:spTree>
    <p:extLst>
      <p:ext uri="{BB962C8B-B14F-4D97-AF65-F5344CB8AC3E}">
        <p14:creationId xmlns:p14="http://schemas.microsoft.com/office/powerpoint/2010/main" val="1163500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Context</a:t>
            </a:r>
            <a:endParaRPr lang="en-US" dirty="0"/>
          </a:p>
        </p:txBody>
      </p:sp>
      <p:pic>
        <p:nvPicPr>
          <p:cNvPr id="2" name="Picture 1"/>
          <p:cNvPicPr>
            <a:picLocks noChangeAspect="1"/>
          </p:cNvPicPr>
          <p:nvPr/>
        </p:nvPicPr>
        <p:blipFill>
          <a:blip r:embed="rId3"/>
          <a:stretch>
            <a:fillRect/>
          </a:stretch>
        </p:blipFill>
        <p:spPr>
          <a:xfrm>
            <a:off x="671756" y="1626392"/>
            <a:ext cx="4830051" cy="2786120"/>
          </a:xfrm>
          <a:prstGeom prst="rect">
            <a:avLst/>
          </a:prstGeom>
        </p:spPr>
      </p:pic>
      <p:pic>
        <p:nvPicPr>
          <p:cNvPr id="4" name="Picture 3"/>
          <p:cNvPicPr>
            <a:picLocks noChangeAspect="1"/>
          </p:cNvPicPr>
          <p:nvPr/>
        </p:nvPicPr>
        <p:blipFill>
          <a:blip r:embed="rId4"/>
          <a:stretch>
            <a:fillRect/>
          </a:stretch>
        </p:blipFill>
        <p:spPr>
          <a:xfrm>
            <a:off x="671757" y="4680526"/>
            <a:ext cx="2613704" cy="1932925"/>
          </a:xfrm>
          <a:prstGeom prst="rect">
            <a:avLst/>
          </a:prstGeom>
        </p:spPr>
      </p:pic>
      <p:pic>
        <p:nvPicPr>
          <p:cNvPr id="1026" name="Picture 2" descr="Planned Capital Projects | UW Tacom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675395"/>
            <a:ext cx="3691534" cy="1938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ystone (KEY) | UW Tacoma"/>
          <p:cNvPicPr>
            <a:picLocks noChangeAspect="1" noChangeArrowheads="1"/>
          </p:cNvPicPr>
          <p:nvPr/>
        </p:nvPicPr>
        <p:blipFill rotWithShape="1">
          <a:blip r:embed="rId6">
            <a:extLst>
              <a:ext uri="{28A0092B-C50C-407E-A947-70E740481C1C}">
                <a14:useLocalDpi xmlns:a14="http://schemas.microsoft.com/office/drawing/2010/main" val="0"/>
              </a:ext>
            </a:extLst>
          </a:blip>
          <a:srcRect r="24644"/>
          <a:stretch/>
        </p:blipFill>
        <p:spPr bwMode="auto">
          <a:xfrm>
            <a:off x="5600411" y="1626392"/>
            <a:ext cx="3086389"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59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56" y="1531938"/>
            <a:ext cx="7157793" cy="2641756"/>
          </a:xfrm>
        </p:spPr>
        <p:txBody>
          <a:bodyPr/>
          <a:lstStyle/>
          <a:p>
            <a:r>
              <a:rPr lang="en-US" sz="4400" dirty="0" smtClean="0"/>
              <a:t>Slating Process</a:t>
            </a:r>
            <a:endParaRPr lang="en-US" sz="4400" dirty="0"/>
          </a:p>
        </p:txBody>
      </p:sp>
    </p:spTree>
    <p:extLst>
      <p:ext uri="{BB962C8B-B14F-4D97-AF65-F5344CB8AC3E}">
        <p14:creationId xmlns:p14="http://schemas.microsoft.com/office/powerpoint/2010/main" val="2728358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Letters of Interest &amp; Recommendations (31)</a:t>
            </a:r>
            <a:endParaRPr lang="en-US" sz="2600" dirty="0"/>
          </a:p>
        </p:txBody>
      </p:sp>
      <p:sp>
        <p:nvSpPr>
          <p:cNvPr id="5" name="TextBox 4"/>
          <p:cNvSpPr txBox="1"/>
          <p:nvPr/>
        </p:nvSpPr>
        <p:spPr>
          <a:xfrm>
            <a:off x="5975229" y="2473819"/>
            <a:ext cx="2708694" cy="400110"/>
          </a:xfrm>
          <a:prstGeom prst="rect">
            <a:avLst/>
          </a:prstGeom>
          <a:noFill/>
        </p:spPr>
        <p:txBody>
          <a:bodyPr wrap="square" rtlCol="0">
            <a:spAutoFit/>
          </a:bodyPr>
          <a:lstStyle/>
          <a:p>
            <a:r>
              <a:rPr lang="en-US" sz="2000" dirty="0" smtClean="0"/>
              <a:t>Perkins + Will</a:t>
            </a:r>
            <a:endParaRPr lang="en-US" sz="2000" dirty="0"/>
          </a:p>
        </p:txBody>
      </p:sp>
      <p:sp>
        <p:nvSpPr>
          <p:cNvPr id="6" name="TextBox 5"/>
          <p:cNvSpPr txBox="1"/>
          <p:nvPr/>
        </p:nvSpPr>
        <p:spPr>
          <a:xfrm>
            <a:off x="3217654" y="3611710"/>
            <a:ext cx="2708694" cy="400110"/>
          </a:xfrm>
          <a:prstGeom prst="rect">
            <a:avLst/>
          </a:prstGeom>
          <a:noFill/>
        </p:spPr>
        <p:txBody>
          <a:bodyPr wrap="square" rtlCol="0">
            <a:spAutoFit/>
          </a:bodyPr>
          <a:lstStyle/>
          <a:p>
            <a:r>
              <a:rPr lang="en-US" sz="2000" dirty="0" smtClean="0"/>
              <a:t>LMN</a:t>
            </a:r>
            <a:endParaRPr lang="en-US" sz="2000" dirty="0"/>
          </a:p>
        </p:txBody>
      </p:sp>
      <p:sp>
        <p:nvSpPr>
          <p:cNvPr id="7" name="TextBox 6"/>
          <p:cNvSpPr txBox="1"/>
          <p:nvPr/>
        </p:nvSpPr>
        <p:spPr>
          <a:xfrm>
            <a:off x="261670" y="3623538"/>
            <a:ext cx="2708694" cy="400110"/>
          </a:xfrm>
          <a:prstGeom prst="rect">
            <a:avLst/>
          </a:prstGeom>
          <a:noFill/>
        </p:spPr>
        <p:txBody>
          <a:bodyPr wrap="square" rtlCol="0">
            <a:spAutoFit/>
          </a:bodyPr>
          <a:lstStyle/>
          <a:p>
            <a:r>
              <a:rPr lang="en-US" sz="2000" dirty="0" smtClean="0"/>
              <a:t>EHDD</a:t>
            </a:r>
            <a:endParaRPr lang="en-US" sz="2000" dirty="0"/>
          </a:p>
        </p:txBody>
      </p:sp>
      <p:sp>
        <p:nvSpPr>
          <p:cNvPr id="8" name="TextBox 7"/>
          <p:cNvSpPr txBox="1"/>
          <p:nvPr/>
        </p:nvSpPr>
        <p:spPr>
          <a:xfrm>
            <a:off x="261670" y="2076431"/>
            <a:ext cx="2708694" cy="400110"/>
          </a:xfrm>
          <a:prstGeom prst="rect">
            <a:avLst/>
          </a:prstGeom>
          <a:noFill/>
        </p:spPr>
        <p:txBody>
          <a:bodyPr wrap="square" rtlCol="0">
            <a:spAutoFit/>
          </a:bodyPr>
          <a:lstStyle/>
          <a:p>
            <a:r>
              <a:rPr lang="en-US" sz="2000" dirty="0" smtClean="0"/>
              <a:t>B&amp;H Architects</a:t>
            </a:r>
            <a:endParaRPr lang="en-US" sz="2000" dirty="0"/>
          </a:p>
        </p:txBody>
      </p:sp>
      <p:sp>
        <p:nvSpPr>
          <p:cNvPr id="9" name="TextBox 8"/>
          <p:cNvSpPr txBox="1"/>
          <p:nvPr/>
        </p:nvSpPr>
        <p:spPr>
          <a:xfrm>
            <a:off x="261670" y="4400790"/>
            <a:ext cx="2708694" cy="400110"/>
          </a:xfrm>
          <a:prstGeom prst="rect">
            <a:avLst/>
          </a:prstGeom>
          <a:noFill/>
        </p:spPr>
        <p:txBody>
          <a:bodyPr wrap="square" rtlCol="0">
            <a:spAutoFit/>
          </a:bodyPr>
          <a:lstStyle/>
          <a:p>
            <a:r>
              <a:rPr lang="en-US" sz="2000" dirty="0" smtClean="0"/>
              <a:t>Hacker</a:t>
            </a:r>
            <a:endParaRPr lang="en-US" sz="2000" dirty="0"/>
          </a:p>
        </p:txBody>
      </p:sp>
      <p:sp>
        <p:nvSpPr>
          <p:cNvPr id="10" name="TextBox 9"/>
          <p:cNvSpPr txBox="1"/>
          <p:nvPr/>
        </p:nvSpPr>
        <p:spPr>
          <a:xfrm>
            <a:off x="261670" y="2855591"/>
            <a:ext cx="2708694" cy="400110"/>
          </a:xfrm>
          <a:prstGeom prst="rect">
            <a:avLst/>
          </a:prstGeom>
          <a:noFill/>
        </p:spPr>
        <p:txBody>
          <a:bodyPr wrap="square" rtlCol="0">
            <a:spAutoFit/>
          </a:bodyPr>
          <a:lstStyle/>
          <a:p>
            <a:r>
              <a:rPr lang="en-US" sz="2000" dirty="0" smtClean="0"/>
              <a:t>BORA</a:t>
            </a:r>
            <a:endParaRPr lang="en-US" sz="2000" dirty="0"/>
          </a:p>
        </p:txBody>
      </p:sp>
      <p:sp>
        <p:nvSpPr>
          <p:cNvPr id="11" name="TextBox 10"/>
          <p:cNvSpPr txBox="1"/>
          <p:nvPr/>
        </p:nvSpPr>
        <p:spPr>
          <a:xfrm>
            <a:off x="261670" y="2447949"/>
            <a:ext cx="2708694" cy="400110"/>
          </a:xfrm>
          <a:prstGeom prst="rect">
            <a:avLst/>
          </a:prstGeom>
          <a:noFill/>
        </p:spPr>
        <p:txBody>
          <a:bodyPr wrap="square" rtlCol="0">
            <a:spAutoFit/>
          </a:bodyPr>
          <a:lstStyle/>
          <a:p>
            <a:r>
              <a:rPr lang="en-US" sz="2000" dirty="0" smtClean="0"/>
              <a:t>Bohlin Cywinski Jackson</a:t>
            </a:r>
            <a:endParaRPr lang="en-US" sz="2000" dirty="0"/>
          </a:p>
        </p:txBody>
      </p:sp>
      <p:sp>
        <p:nvSpPr>
          <p:cNvPr id="12" name="TextBox 11"/>
          <p:cNvSpPr txBox="1"/>
          <p:nvPr/>
        </p:nvSpPr>
        <p:spPr>
          <a:xfrm>
            <a:off x="3209029" y="3229211"/>
            <a:ext cx="2708694" cy="400110"/>
          </a:xfrm>
          <a:prstGeom prst="rect">
            <a:avLst/>
          </a:prstGeom>
          <a:noFill/>
        </p:spPr>
        <p:txBody>
          <a:bodyPr wrap="square" rtlCol="0">
            <a:spAutoFit/>
          </a:bodyPr>
          <a:lstStyle/>
          <a:p>
            <a:r>
              <a:rPr lang="en-US" sz="2000" dirty="0" smtClean="0"/>
              <a:t>Lever</a:t>
            </a:r>
            <a:endParaRPr lang="en-US" sz="2000" dirty="0"/>
          </a:p>
        </p:txBody>
      </p:sp>
      <p:sp>
        <p:nvSpPr>
          <p:cNvPr id="13" name="TextBox 12"/>
          <p:cNvSpPr txBox="1"/>
          <p:nvPr/>
        </p:nvSpPr>
        <p:spPr>
          <a:xfrm>
            <a:off x="261670" y="4012364"/>
            <a:ext cx="2708694" cy="400110"/>
          </a:xfrm>
          <a:prstGeom prst="rect">
            <a:avLst/>
          </a:prstGeom>
          <a:noFill/>
        </p:spPr>
        <p:txBody>
          <a:bodyPr wrap="square" rtlCol="0">
            <a:spAutoFit/>
          </a:bodyPr>
          <a:lstStyle/>
          <a:p>
            <a:r>
              <a:rPr lang="en-US" sz="2000" dirty="0" smtClean="0"/>
              <a:t>Gensler</a:t>
            </a:r>
            <a:endParaRPr lang="en-US" sz="2000" dirty="0"/>
          </a:p>
        </p:txBody>
      </p:sp>
      <p:sp>
        <p:nvSpPr>
          <p:cNvPr id="14" name="TextBox 13"/>
          <p:cNvSpPr txBox="1"/>
          <p:nvPr/>
        </p:nvSpPr>
        <p:spPr>
          <a:xfrm>
            <a:off x="261670" y="3232559"/>
            <a:ext cx="2708694" cy="400110"/>
          </a:xfrm>
          <a:prstGeom prst="rect">
            <a:avLst/>
          </a:prstGeom>
          <a:noFill/>
        </p:spPr>
        <p:txBody>
          <a:bodyPr wrap="square" rtlCol="0">
            <a:spAutoFit/>
          </a:bodyPr>
          <a:lstStyle/>
          <a:p>
            <a:r>
              <a:rPr lang="en-US" sz="2000" dirty="0" smtClean="0"/>
              <a:t>DLR Group</a:t>
            </a:r>
            <a:endParaRPr lang="en-US" sz="2000" dirty="0"/>
          </a:p>
        </p:txBody>
      </p:sp>
      <p:sp>
        <p:nvSpPr>
          <p:cNvPr id="15" name="TextBox 14"/>
          <p:cNvSpPr txBox="1"/>
          <p:nvPr/>
        </p:nvSpPr>
        <p:spPr>
          <a:xfrm>
            <a:off x="3200403" y="4758098"/>
            <a:ext cx="2708694" cy="400110"/>
          </a:xfrm>
          <a:prstGeom prst="rect">
            <a:avLst/>
          </a:prstGeom>
          <a:noFill/>
        </p:spPr>
        <p:txBody>
          <a:bodyPr wrap="square" rtlCol="0">
            <a:spAutoFit/>
          </a:bodyPr>
          <a:lstStyle/>
          <a:p>
            <a:r>
              <a:rPr lang="en-US" sz="2000" dirty="0" smtClean="0"/>
              <a:t>McGranahan Architects </a:t>
            </a:r>
            <a:endParaRPr lang="en-US" sz="2000" dirty="0"/>
          </a:p>
        </p:txBody>
      </p:sp>
      <p:sp>
        <p:nvSpPr>
          <p:cNvPr id="16" name="TextBox 15"/>
          <p:cNvSpPr txBox="1"/>
          <p:nvPr/>
        </p:nvSpPr>
        <p:spPr>
          <a:xfrm>
            <a:off x="3217654" y="5089509"/>
            <a:ext cx="2708694" cy="400110"/>
          </a:xfrm>
          <a:prstGeom prst="rect">
            <a:avLst/>
          </a:prstGeom>
          <a:noFill/>
        </p:spPr>
        <p:txBody>
          <a:bodyPr wrap="square" rtlCol="0">
            <a:spAutoFit/>
          </a:bodyPr>
          <a:lstStyle/>
          <a:p>
            <a:r>
              <a:rPr lang="en-US" sz="2000" dirty="0" smtClean="0"/>
              <a:t>Mithun </a:t>
            </a:r>
            <a:endParaRPr lang="en-US" sz="2000" dirty="0"/>
          </a:p>
        </p:txBody>
      </p:sp>
      <p:sp>
        <p:nvSpPr>
          <p:cNvPr id="17" name="TextBox 16"/>
          <p:cNvSpPr txBox="1"/>
          <p:nvPr/>
        </p:nvSpPr>
        <p:spPr>
          <a:xfrm>
            <a:off x="5980980" y="4766150"/>
            <a:ext cx="3071004" cy="400110"/>
          </a:xfrm>
          <a:prstGeom prst="rect">
            <a:avLst/>
          </a:prstGeom>
          <a:noFill/>
        </p:spPr>
        <p:txBody>
          <a:bodyPr wrap="square" rtlCol="0">
            <a:spAutoFit/>
          </a:bodyPr>
          <a:lstStyle/>
          <a:p>
            <a:r>
              <a:rPr lang="en-US" sz="2000" dirty="0" smtClean="0"/>
              <a:t>William Rawn Associates </a:t>
            </a:r>
            <a:endParaRPr lang="en-US" sz="2000" dirty="0"/>
          </a:p>
        </p:txBody>
      </p:sp>
      <p:sp>
        <p:nvSpPr>
          <p:cNvPr id="18" name="TextBox 17"/>
          <p:cNvSpPr txBox="1"/>
          <p:nvPr/>
        </p:nvSpPr>
        <p:spPr>
          <a:xfrm>
            <a:off x="3211903" y="2493998"/>
            <a:ext cx="2708694" cy="400110"/>
          </a:xfrm>
          <a:prstGeom prst="rect">
            <a:avLst/>
          </a:prstGeom>
          <a:noFill/>
        </p:spPr>
        <p:txBody>
          <a:bodyPr wrap="square" rtlCol="0">
            <a:spAutoFit/>
          </a:bodyPr>
          <a:lstStyle/>
          <a:p>
            <a:r>
              <a:rPr lang="en-US" sz="2000" dirty="0" smtClean="0"/>
              <a:t>Integrus </a:t>
            </a:r>
            <a:endParaRPr lang="en-US" sz="2000" dirty="0"/>
          </a:p>
        </p:txBody>
      </p:sp>
      <p:sp>
        <p:nvSpPr>
          <p:cNvPr id="19" name="TextBox 18"/>
          <p:cNvSpPr txBox="1"/>
          <p:nvPr/>
        </p:nvSpPr>
        <p:spPr>
          <a:xfrm>
            <a:off x="5972355" y="4030888"/>
            <a:ext cx="2708694" cy="400110"/>
          </a:xfrm>
          <a:prstGeom prst="rect">
            <a:avLst/>
          </a:prstGeom>
          <a:noFill/>
        </p:spPr>
        <p:txBody>
          <a:bodyPr wrap="square" rtlCol="0">
            <a:spAutoFit/>
          </a:bodyPr>
          <a:lstStyle/>
          <a:p>
            <a:r>
              <a:rPr lang="en-US" sz="2000" dirty="0" smtClean="0"/>
              <a:t>Smith Group </a:t>
            </a:r>
            <a:endParaRPr lang="en-US" sz="2000" dirty="0"/>
          </a:p>
        </p:txBody>
      </p:sp>
      <p:sp>
        <p:nvSpPr>
          <p:cNvPr id="20" name="TextBox 19"/>
          <p:cNvSpPr txBox="1"/>
          <p:nvPr/>
        </p:nvSpPr>
        <p:spPr>
          <a:xfrm>
            <a:off x="5950789" y="3233894"/>
            <a:ext cx="3232030" cy="400110"/>
          </a:xfrm>
          <a:prstGeom prst="rect">
            <a:avLst/>
          </a:prstGeom>
          <a:noFill/>
        </p:spPr>
        <p:txBody>
          <a:bodyPr wrap="square" rtlCol="0">
            <a:spAutoFit/>
          </a:bodyPr>
          <a:lstStyle/>
          <a:p>
            <a:r>
              <a:rPr lang="en-US" sz="2000" dirty="0" smtClean="0"/>
              <a:t>Skidmore Ownings &amp; Merrill</a:t>
            </a:r>
            <a:endParaRPr lang="en-US" sz="2000" dirty="0"/>
          </a:p>
        </p:txBody>
      </p:sp>
      <p:sp>
        <p:nvSpPr>
          <p:cNvPr id="21" name="TextBox 20"/>
          <p:cNvSpPr txBox="1"/>
          <p:nvPr/>
        </p:nvSpPr>
        <p:spPr>
          <a:xfrm>
            <a:off x="261670" y="5130310"/>
            <a:ext cx="3232030" cy="400110"/>
          </a:xfrm>
          <a:prstGeom prst="rect">
            <a:avLst/>
          </a:prstGeom>
          <a:noFill/>
        </p:spPr>
        <p:txBody>
          <a:bodyPr wrap="square" rtlCol="0">
            <a:spAutoFit/>
          </a:bodyPr>
          <a:lstStyle/>
          <a:p>
            <a:r>
              <a:rPr lang="en-US" sz="2000" dirty="0" smtClean="0"/>
              <a:t>HLW</a:t>
            </a:r>
            <a:endParaRPr lang="en-US" sz="2000" dirty="0"/>
          </a:p>
        </p:txBody>
      </p:sp>
      <p:sp>
        <p:nvSpPr>
          <p:cNvPr id="22" name="TextBox 21"/>
          <p:cNvSpPr txBox="1"/>
          <p:nvPr/>
        </p:nvSpPr>
        <p:spPr>
          <a:xfrm>
            <a:off x="3209029" y="2105104"/>
            <a:ext cx="3232030" cy="400110"/>
          </a:xfrm>
          <a:prstGeom prst="rect">
            <a:avLst/>
          </a:prstGeom>
          <a:noFill/>
        </p:spPr>
        <p:txBody>
          <a:bodyPr wrap="square" rtlCol="0">
            <a:spAutoFit/>
          </a:bodyPr>
          <a:lstStyle/>
          <a:p>
            <a:r>
              <a:rPr lang="en-US" sz="2000" dirty="0" smtClean="0"/>
              <a:t>Hultz| BHU Engineers</a:t>
            </a:r>
            <a:endParaRPr lang="en-US" sz="2000" dirty="0"/>
          </a:p>
        </p:txBody>
      </p:sp>
      <p:sp>
        <p:nvSpPr>
          <p:cNvPr id="23" name="TextBox 22"/>
          <p:cNvSpPr txBox="1"/>
          <p:nvPr/>
        </p:nvSpPr>
        <p:spPr>
          <a:xfrm>
            <a:off x="261670" y="4770611"/>
            <a:ext cx="3232030" cy="400110"/>
          </a:xfrm>
          <a:prstGeom prst="rect">
            <a:avLst/>
          </a:prstGeom>
          <a:noFill/>
        </p:spPr>
        <p:txBody>
          <a:bodyPr wrap="square" rtlCol="0">
            <a:spAutoFit/>
          </a:bodyPr>
          <a:lstStyle/>
          <a:p>
            <a:r>
              <a:rPr lang="en-US" sz="2000" dirty="0" smtClean="0"/>
              <a:t>Henneberry Eddy Architects</a:t>
            </a:r>
            <a:endParaRPr lang="en-US" sz="2000" dirty="0"/>
          </a:p>
        </p:txBody>
      </p:sp>
      <p:sp>
        <p:nvSpPr>
          <p:cNvPr id="24" name="TextBox 23"/>
          <p:cNvSpPr txBox="1"/>
          <p:nvPr/>
        </p:nvSpPr>
        <p:spPr>
          <a:xfrm>
            <a:off x="5980980" y="5178172"/>
            <a:ext cx="3232030" cy="400110"/>
          </a:xfrm>
          <a:prstGeom prst="rect">
            <a:avLst/>
          </a:prstGeom>
          <a:noFill/>
        </p:spPr>
        <p:txBody>
          <a:bodyPr wrap="square" rtlCol="0">
            <a:spAutoFit/>
          </a:bodyPr>
          <a:lstStyle/>
          <a:p>
            <a:r>
              <a:rPr lang="en-US" sz="2000" dirty="0" smtClean="0"/>
              <a:t>WRNS Studio</a:t>
            </a:r>
            <a:endParaRPr lang="en-US" sz="2000" dirty="0"/>
          </a:p>
        </p:txBody>
      </p:sp>
      <p:sp>
        <p:nvSpPr>
          <p:cNvPr id="25" name="TextBox 24"/>
          <p:cNvSpPr txBox="1"/>
          <p:nvPr/>
        </p:nvSpPr>
        <p:spPr>
          <a:xfrm>
            <a:off x="3209029" y="2856287"/>
            <a:ext cx="3232030" cy="400110"/>
          </a:xfrm>
          <a:prstGeom prst="rect">
            <a:avLst/>
          </a:prstGeom>
          <a:noFill/>
        </p:spPr>
        <p:txBody>
          <a:bodyPr wrap="square" rtlCol="0">
            <a:spAutoFit/>
          </a:bodyPr>
          <a:lstStyle/>
          <a:p>
            <a:r>
              <a:rPr lang="en-US" sz="2000" dirty="0" smtClean="0"/>
              <a:t>John Ronan Architects</a:t>
            </a:r>
            <a:endParaRPr lang="en-US" sz="2000" dirty="0"/>
          </a:p>
        </p:txBody>
      </p:sp>
      <p:sp>
        <p:nvSpPr>
          <p:cNvPr id="26" name="TextBox 25"/>
          <p:cNvSpPr txBox="1"/>
          <p:nvPr/>
        </p:nvSpPr>
        <p:spPr>
          <a:xfrm>
            <a:off x="3211903" y="4003930"/>
            <a:ext cx="3232030" cy="400110"/>
          </a:xfrm>
          <a:prstGeom prst="rect">
            <a:avLst/>
          </a:prstGeom>
          <a:noFill/>
        </p:spPr>
        <p:txBody>
          <a:bodyPr wrap="square" rtlCol="0">
            <a:spAutoFit/>
          </a:bodyPr>
          <a:lstStyle/>
          <a:p>
            <a:r>
              <a:rPr lang="en-US" sz="2000" dirty="0" smtClean="0"/>
              <a:t>Mahlum</a:t>
            </a:r>
            <a:endParaRPr lang="en-US" sz="2000" dirty="0"/>
          </a:p>
        </p:txBody>
      </p:sp>
      <p:sp>
        <p:nvSpPr>
          <p:cNvPr id="27" name="TextBox 26"/>
          <p:cNvSpPr txBox="1"/>
          <p:nvPr/>
        </p:nvSpPr>
        <p:spPr>
          <a:xfrm>
            <a:off x="5966604" y="1731812"/>
            <a:ext cx="3232030" cy="400110"/>
          </a:xfrm>
          <a:prstGeom prst="rect">
            <a:avLst/>
          </a:prstGeom>
          <a:noFill/>
        </p:spPr>
        <p:txBody>
          <a:bodyPr wrap="square" rtlCol="0">
            <a:spAutoFit/>
          </a:bodyPr>
          <a:lstStyle/>
          <a:p>
            <a:r>
              <a:rPr lang="en-US" sz="2000" dirty="0" smtClean="0"/>
              <a:t>Miller Hull</a:t>
            </a:r>
            <a:endParaRPr lang="en-US" sz="2000" dirty="0"/>
          </a:p>
        </p:txBody>
      </p:sp>
      <p:sp>
        <p:nvSpPr>
          <p:cNvPr id="28" name="TextBox 27"/>
          <p:cNvSpPr txBox="1"/>
          <p:nvPr/>
        </p:nvSpPr>
        <p:spPr>
          <a:xfrm>
            <a:off x="3217654" y="5419528"/>
            <a:ext cx="3232030" cy="400110"/>
          </a:xfrm>
          <a:prstGeom prst="rect">
            <a:avLst/>
          </a:prstGeom>
          <a:noFill/>
        </p:spPr>
        <p:txBody>
          <a:bodyPr wrap="square" rtlCol="0">
            <a:spAutoFit/>
          </a:bodyPr>
          <a:lstStyle/>
          <a:p>
            <a:r>
              <a:rPr lang="en-US" sz="2000" dirty="0" smtClean="0"/>
              <a:t>Miller Hayashi</a:t>
            </a:r>
            <a:endParaRPr lang="en-US" sz="2000" dirty="0"/>
          </a:p>
        </p:txBody>
      </p:sp>
      <p:sp>
        <p:nvSpPr>
          <p:cNvPr id="29" name="TextBox 28"/>
          <p:cNvSpPr txBox="1"/>
          <p:nvPr/>
        </p:nvSpPr>
        <p:spPr>
          <a:xfrm>
            <a:off x="5980980" y="4363398"/>
            <a:ext cx="3232030" cy="400110"/>
          </a:xfrm>
          <a:prstGeom prst="rect">
            <a:avLst/>
          </a:prstGeom>
          <a:noFill/>
        </p:spPr>
        <p:txBody>
          <a:bodyPr wrap="square" rtlCol="0">
            <a:spAutoFit/>
          </a:bodyPr>
          <a:lstStyle/>
          <a:p>
            <a:r>
              <a:rPr lang="en-US" sz="2000" dirty="0" smtClean="0"/>
              <a:t>Studio Meng Strazzara</a:t>
            </a:r>
            <a:endParaRPr lang="en-US" sz="2000" dirty="0"/>
          </a:p>
        </p:txBody>
      </p:sp>
      <p:sp>
        <p:nvSpPr>
          <p:cNvPr id="30" name="TextBox 29"/>
          <p:cNvSpPr txBox="1"/>
          <p:nvPr/>
        </p:nvSpPr>
        <p:spPr>
          <a:xfrm>
            <a:off x="3217654" y="1745405"/>
            <a:ext cx="3232030" cy="400110"/>
          </a:xfrm>
          <a:prstGeom prst="rect">
            <a:avLst/>
          </a:prstGeom>
          <a:noFill/>
        </p:spPr>
        <p:txBody>
          <a:bodyPr wrap="square" rtlCol="0">
            <a:spAutoFit/>
          </a:bodyPr>
          <a:lstStyle/>
          <a:p>
            <a:r>
              <a:rPr lang="en-US" sz="2000" dirty="0" smtClean="0"/>
              <a:t>Hoist</a:t>
            </a:r>
            <a:endParaRPr lang="en-US" sz="2000" dirty="0"/>
          </a:p>
        </p:txBody>
      </p:sp>
      <p:sp>
        <p:nvSpPr>
          <p:cNvPr id="31" name="TextBox 30"/>
          <p:cNvSpPr txBox="1"/>
          <p:nvPr/>
        </p:nvSpPr>
        <p:spPr>
          <a:xfrm>
            <a:off x="5980980" y="3652467"/>
            <a:ext cx="3232030" cy="400110"/>
          </a:xfrm>
          <a:prstGeom prst="rect">
            <a:avLst/>
          </a:prstGeom>
          <a:noFill/>
        </p:spPr>
        <p:txBody>
          <a:bodyPr wrap="square" rtlCol="0">
            <a:spAutoFit/>
          </a:bodyPr>
          <a:lstStyle/>
          <a:p>
            <a:r>
              <a:rPr lang="en-US" sz="2000" dirty="0" smtClean="0"/>
              <a:t>Skylab</a:t>
            </a:r>
            <a:endParaRPr lang="en-US" sz="2000" dirty="0"/>
          </a:p>
        </p:txBody>
      </p:sp>
      <p:sp>
        <p:nvSpPr>
          <p:cNvPr id="32" name="TextBox 31"/>
          <p:cNvSpPr txBox="1"/>
          <p:nvPr/>
        </p:nvSpPr>
        <p:spPr>
          <a:xfrm>
            <a:off x="5950789" y="2833784"/>
            <a:ext cx="3232030" cy="400110"/>
          </a:xfrm>
          <a:prstGeom prst="rect">
            <a:avLst/>
          </a:prstGeom>
          <a:noFill/>
        </p:spPr>
        <p:txBody>
          <a:bodyPr wrap="square" rtlCol="0">
            <a:spAutoFit/>
          </a:bodyPr>
          <a:lstStyle/>
          <a:p>
            <a:r>
              <a:rPr lang="en-US" sz="2000" dirty="0" smtClean="0"/>
              <a:t>Shigeru Ban + Atelierjones</a:t>
            </a:r>
            <a:endParaRPr lang="en-US" sz="2000" dirty="0"/>
          </a:p>
        </p:txBody>
      </p:sp>
      <p:sp>
        <p:nvSpPr>
          <p:cNvPr id="33" name="TextBox 32"/>
          <p:cNvSpPr txBox="1"/>
          <p:nvPr/>
        </p:nvSpPr>
        <p:spPr>
          <a:xfrm>
            <a:off x="3209029" y="4400790"/>
            <a:ext cx="3232030" cy="400110"/>
          </a:xfrm>
          <a:prstGeom prst="rect">
            <a:avLst/>
          </a:prstGeom>
          <a:noFill/>
        </p:spPr>
        <p:txBody>
          <a:bodyPr wrap="square" rtlCol="0">
            <a:spAutoFit/>
          </a:bodyPr>
          <a:lstStyle/>
          <a:p>
            <a:r>
              <a:rPr lang="en-US" sz="2000" dirty="0" smtClean="0"/>
              <a:t>Marlon Blackwell</a:t>
            </a:r>
            <a:endParaRPr lang="en-US" sz="2000" dirty="0"/>
          </a:p>
        </p:txBody>
      </p:sp>
      <p:sp>
        <p:nvSpPr>
          <p:cNvPr id="34" name="TextBox 33"/>
          <p:cNvSpPr txBox="1"/>
          <p:nvPr/>
        </p:nvSpPr>
        <p:spPr>
          <a:xfrm>
            <a:off x="261670" y="1747021"/>
            <a:ext cx="2708694" cy="400110"/>
          </a:xfrm>
          <a:prstGeom prst="rect">
            <a:avLst/>
          </a:prstGeom>
          <a:noFill/>
        </p:spPr>
        <p:txBody>
          <a:bodyPr wrap="square" rtlCol="0">
            <a:spAutoFit/>
          </a:bodyPr>
          <a:lstStyle/>
          <a:p>
            <a:r>
              <a:rPr lang="en-US" sz="2000" dirty="0" smtClean="0"/>
              <a:t>ARO</a:t>
            </a:r>
            <a:endParaRPr lang="en-US" sz="2000" dirty="0"/>
          </a:p>
        </p:txBody>
      </p:sp>
      <p:sp>
        <p:nvSpPr>
          <p:cNvPr id="35" name="TextBox 34"/>
          <p:cNvSpPr txBox="1"/>
          <p:nvPr/>
        </p:nvSpPr>
        <p:spPr>
          <a:xfrm>
            <a:off x="5980980" y="2113223"/>
            <a:ext cx="2708694" cy="400110"/>
          </a:xfrm>
          <a:prstGeom prst="rect">
            <a:avLst/>
          </a:prstGeom>
          <a:noFill/>
        </p:spPr>
        <p:txBody>
          <a:bodyPr wrap="square" rtlCol="0">
            <a:spAutoFit/>
          </a:bodyPr>
          <a:lstStyle/>
          <a:p>
            <a:r>
              <a:rPr lang="en-US" sz="2000" dirty="0" smtClean="0"/>
              <a:t>Payette</a:t>
            </a:r>
            <a:endParaRPr lang="en-US" sz="2000" dirty="0"/>
          </a:p>
        </p:txBody>
      </p:sp>
    </p:spTree>
    <p:extLst>
      <p:ext uri="{BB962C8B-B14F-4D97-AF65-F5344CB8AC3E}">
        <p14:creationId xmlns:p14="http://schemas.microsoft.com/office/powerpoint/2010/main" val="3191785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Portfolio Review &amp; RFQ offered (16)</a:t>
            </a:r>
            <a:endParaRPr lang="en-US" sz="2600" dirty="0"/>
          </a:p>
        </p:txBody>
      </p:sp>
      <p:sp>
        <p:nvSpPr>
          <p:cNvPr id="5" name="TextBox 4"/>
          <p:cNvSpPr txBox="1"/>
          <p:nvPr/>
        </p:nvSpPr>
        <p:spPr>
          <a:xfrm>
            <a:off x="5975229" y="2473819"/>
            <a:ext cx="2708694" cy="400110"/>
          </a:xfrm>
          <a:prstGeom prst="rect">
            <a:avLst/>
          </a:prstGeom>
          <a:noFill/>
        </p:spPr>
        <p:txBody>
          <a:bodyPr wrap="square" rtlCol="0">
            <a:spAutoFit/>
          </a:bodyPr>
          <a:lstStyle/>
          <a:p>
            <a:r>
              <a:rPr lang="en-US" sz="2000" dirty="0" smtClean="0"/>
              <a:t>Perkins + Will</a:t>
            </a:r>
            <a:endParaRPr lang="en-US" sz="2000" dirty="0"/>
          </a:p>
        </p:txBody>
      </p:sp>
      <p:sp>
        <p:nvSpPr>
          <p:cNvPr id="6" name="TextBox 5"/>
          <p:cNvSpPr txBox="1"/>
          <p:nvPr/>
        </p:nvSpPr>
        <p:spPr>
          <a:xfrm>
            <a:off x="3217654" y="3611710"/>
            <a:ext cx="2708694" cy="400110"/>
          </a:xfrm>
          <a:prstGeom prst="rect">
            <a:avLst/>
          </a:prstGeom>
          <a:noFill/>
        </p:spPr>
        <p:txBody>
          <a:bodyPr wrap="square" rtlCol="0">
            <a:spAutoFit/>
          </a:bodyPr>
          <a:lstStyle/>
          <a:p>
            <a:r>
              <a:rPr lang="en-US" sz="2000" dirty="0" smtClean="0"/>
              <a:t>LMN</a:t>
            </a:r>
            <a:endParaRPr lang="en-US" sz="2000" dirty="0"/>
          </a:p>
        </p:txBody>
      </p:sp>
      <p:sp>
        <p:nvSpPr>
          <p:cNvPr id="7" name="TextBox 6"/>
          <p:cNvSpPr txBox="1"/>
          <p:nvPr/>
        </p:nvSpPr>
        <p:spPr>
          <a:xfrm>
            <a:off x="261670" y="3623538"/>
            <a:ext cx="2708694" cy="400110"/>
          </a:xfrm>
          <a:prstGeom prst="rect">
            <a:avLst/>
          </a:prstGeom>
          <a:noFill/>
        </p:spPr>
        <p:txBody>
          <a:bodyPr wrap="square" rtlCol="0">
            <a:spAutoFit/>
          </a:bodyPr>
          <a:lstStyle/>
          <a:p>
            <a:r>
              <a:rPr lang="en-US" sz="2000" dirty="0" smtClean="0"/>
              <a:t>EHDD</a:t>
            </a:r>
            <a:endParaRPr lang="en-US" sz="2000" dirty="0"/>
          </a:p>
        </p:txBody>
      </p:sp>
      <p:sp>
        <p:nvSpPr>
          <p:cNvPr id="8" name="TextBox 7"/>
          <p:cNvSpPr txBox="1"/>
          <p:nvPr/>
        </p:nvSpPr>
        <p:spPr>
          <a:xfrm>
            <a:off x="261670" y="2076431"/>
            <a:ext cx="2708694" cy="400110"/>
          </a:xfrm>
          <a:prstGeom prst="rect">
            <a:avLst/>
          </a:prstGeom>
          <a:noFill/>
        </p:spPr>
        <p:txBody>
          <a:bodyPr wrap="square" rtlCol="0">
            <a:spAutoFit/>
          </a:bodyPr>
          <a:lstStyle/>
          <a:p>
            <a:r>
              <a:rPr lang="en-US" sz="2000" dirty="0" smtClean="0">
                <a:solidFill>
                  <a:schemeClr val="accent4"/>
                </a:solidFill>
              </a:rPr>
              <a:t>B&amp;H Architects</a:t>
            </a:r>
            <a:endParaRPr lang="en-US" sz="2000" dirty="0">
              <a:solidFill>
                <a:schemeClr val="accent4"/>
              </a:solidFill>
            </a:endParaRPr>
          </a:p>
        </p:txBody>
      </p:sp>
      <p:sp>
        <p:nvSpPr>
          <p:cNvPr id="9" name="TextBox 8"/>
          <p:cNvSpPr txBox="1"/>
          <p:nvPr/>
        </p:nvSpPr>
        <p:spPr>
          <a:xfrm>
            <a:off x="261670" y="4400790"/>
            <a:ext cx="2708694" cy="400110"/>
          </a:xfrm>
          <a:prstGeom prst="rect">
            <a:avLst/>
          </a:prstGeom>
          <a:noFill/>
        </p:spPr>
        <p:txBody>
          <a:bodyPr wrap="square" rtlCol="0">
            <a:spAutoFit/>
          </a:bodyPr>
          <a:lstStyle/>
          <a:p>
            <a:r>
              <a:rPr lang="en-US" sz="2000" dirty="0" smtClean="0"/>
              <a:t>Hacker</a:t>
            </a:r>
            <a:endParaRPr lang="en-US" sz="2000" dirty="0"/>
          </a:p>
        </p:txBody>
      </p:sp>
      <p:sp>
        <p:nvSpPr>
          <p:cNvPr id="10" name="TextBox 9"/>
          <p:cNvSpPr txBox="1"/>
          <p:nvPr/>
        </p:nvSpPr>
        <p:spPr>
          <a:xfrm>
            <a:off x="261670" y="2855591"/>
            <a:ext cx="2708694" cy="400110"/>
          </a:xfrm>
          <a:prstGeom prst="rect">
            <a:avLst/>
          </a:prstGeom>
          <a:noFill/>
        </p:spPr>
        <p:txBody>
          <a:bodyPr wrap="square" rtlCol="0">
            <a:spAutoFit/>
          </a:bodyPr>
          <a:lstStyle/>
          <a:p>
            <a:r>
              <a:rPr lang="en-US" sz="2000" dirty="0" smtClean="0"/>
              <a:t>BORA</a:t>
            </a:r>
            <a:endParaRPr lang="en-US" sz="2000" dirty="0"/>
          </a:p>
        </p:txBody>
      </p:sp>
      <p:sp>
        <p:nvSpPr>
          <p:cNvPr id="11" name="TextBox 10"/>
          <p:cNvSpPr txBox="1"/>
          <p:nvPr/>
        </p:nvSpPr>
        <p:spPr>
          <a:xfrm>
            <a:off x="261670" y="2447949"/>
            <a:ext cx="2708694" cy="400110"/>
          </a:xfrm>
          <a:prstGeom prst="rect">
            <a:avLst/>
          </a:prstGeom>
          <a:noFill/>
        </p:spPr>
        <p:txBody>
          <a:bodyPr wrap="square" rtlCol="0">
            <a:spAutoFit/>
          </a:bodyPr>
          <a:lstStyle/>
          <a:p>
            <a:r>
              <a:rPr lang="en-US" sz="2000" dirty="0" smtClean="0"/>
              <a:t>Bohlin Cywinski Jackson</a:t>
            </a:r>
            <a:endParaRPr lang="en-US" sz="2000" dirty="0"/>
          </a:p>
        </p:txBody>
      </p:sp>
      <p:sp>
        <p:nvSpPr>
          <p:cNvPr id="12" name="TextBox 11"/>
          <p:cNvSpPr txBox="1"/>
          <p:nvPr/>
        </p:nvSpPr>
        <p:spPr>
          <a:xfrm>
            <a:off x="3209029" y="3229211"/>
            <a:ext cx="2708694" cy="400110"/>
          </a:xfrm>
          <a:prstGeom prst="rect">
            <a:avLst/>
          </a:prstGeom>
          <a:noFill/>
        </p:spPr>
        <p:txBody>
          <a:bodyPr wrap="square" rtlCol="0">
            <a:spAutoFit/>
          </a:bodyPr>
          <a:lstStyle/>
          <a:p>
            <a:r>
              <a:rPr lang="en-US" sz="2000" dirty="0" smtClean="0"/>
              <a:t>Lever</a:t>
            </a:r>
            <a:endParaRPr lang="en-US" sz="2000" dirty="0"/>
          </a:p>
        </p:txBody>
      </p:sp>
      <p:sp>
        <p:nvSpPr>
          <p:cNvPr id="13" name="TextBox 12"/>
          <p:cNvSpPr txBox="1"/>
          <p:nvPr/>
        </p:nvSpPr>
        <p:spPr>
          <a:xfrm>
            <a:off x="261670" y="4012364"/>
            <a:ext cx="2708694" cy="400110"/>
          </a:xfrm>
          <a:prstGeom prst="rect">
            <a:avLst/>
          </a:prstGeom>
          <a:noFill/>
        </p:spPr>
        <p:txBody>
          <a:bodyPr wrap="square" rtlCol="0">
            <a:spAutoFit/>
          </a:bodyPr>
          <a:lstStyle/>
          <a:p>
            <a:r>
              <a:rPr lang="en-US" sz="2000" dirty="0" smtClean="0"/>
              <a:t>Gensler</a:t>
            </a:r>
            <a:endParaRPr lang="en-US" sz="2000" dirty="0"/>
          </a:p>
        </p:txBody>
      </p:sp>
      <p:sp>
        <p:nvSpPr>
          <p:cNvPr id="14" name="TextBox 13"/>
          <p:cNvSpPr txBox="1"/>
          <p:nvPr/>
        </p:nvSpPr>
        <p:spPr>
          <a:xfrm>
            <a:off x="261670" y="3232559"/>
            <a:ext cx="2708694" cy="400110"/>
          </a:xfrm>
          <a:prstGeom prst="rect">
            <a:avLst/>
          </a:prstGeom>
          <a:noFill/>
        </p:spPr>
        <p:txBody>
          <a:bodyPr wrap="square" rtlCol="0">
            <a:spAutoFit/>
          </a:bodyPr>
          <a:lstStyle/>
          <a:p>
            <a:r>
              <a:rPr lang="en-US" sz="2000" dirty="0" smtClean="0"/>
              <a:t>DLR Group</a:t>
            </a:r>
            <a:endParaRPr lang="en-US" sz="2000" dirty="0"/>
          </a:p>
        </p:txBody>
      </p:sp>
      <p:sp>
        <p:nvSpPr>
          <p:cNvPr id="15" name="TextBox 14"/>
          <p:cNvSpPr txBox="1"/>
          <p:nvPr/>
        </p:nvSpPr>
        <p:spPr>
          <a:xfrm>
            <a:off x="3206155" y="4763508"/>
            <a:ext cx="2708694" cy="400110"/>
          </a:xfrm>
          <a:prstGeom prst="rect">
            <a:avLst/>
          </a:prstGeom>
          <a:noFill/>
        </p:spPr>
        <p:txBody>
          <a:bodyPr wrap="square" rtlCol="0">
            <a:spAutoFit/>
          </a:bodyPr>
          <a:lstStyle/>
          <a:p>
            <a:r>
              <a:rPr lang="en-US" sz="2000" dirty="0" smtClean="0"/>
              <a:t>McGranahan Architects </a:t>
            </a:r>
            <a:endParaRPr lang="en-US" sz="2000" dirty="0"/>
          </a:p>
        </p:txBody>
      </p:sp>
      <p:sp>
        <p:nvSpPr>
          <p:cNvPr id="16" name="TextBox 15"/>
          <p:cNvSpPr txBox="1"/>
          <p:nvPr/>
        </p:nvSpPr>
        <p:spPr>
          <a:xfrm>
            <a:off x="3211903" y="5069710"/>
            <a:ext cx="2708694" cy="400110"/>
          </a:xfrm>
          <a:prstGeom prst="rect">
            <a:avLst/>
          </a:prstGeom>
          <a:noFill/>
        </p:spPr>
        <p:txBody>
          <a:bodyPr wrap="square" rtlCol="0">
            <a:spAutoFit/>
          </a:bodyPr>
          <a:lstStyle/>
          <a:p>
            <a:r>
              <a:rPr lang="en-US" sz="2000" dirty="0" smtClean="0">
                <a:solidFill>
                  <a:schemeClr val="accent4"/>
                </a:solidFill>
              </a:rPr>
              <a:t>Mithun</a:t>
            </a:r>
            <a:r>
              <a:rPr lang="en-US" sz="2000" dirty="0" smtClean="0"/>
              <a:t> </a:t>
            </a:r>
            <a:endParaRPr lang="en-US" sz="2000" dirty="0"/>
          </a:p>
        </p:txBody>
      </p:sp>
      <p:sp>
        <p:nvSpPr>
          <p:cNvPr id="17" name="TextBox 16"/>
          <p:cNvSpPr txBox="1"/>
          <p:nvPr/>
        </p:nvSpPr>
        <p:spPr>
          <a:xfrm>
            <a:off x="5953667" y="4766150"/>
            <a:ext cx="3071004" cy="400110"/>
          </a:xfrm>
          <a:prstGeom prst="rect">
            <a:avLst/>
          </a:prstGeom>
          <a:noFill/>
        </p:spPr>
        <p:txBody>
          <a:bodyPr wrap="square" rtlCol="0">
            <a:spAutoFit/>
          </a:bodyPr>
          <a:lstStyle/>
          <a:p>
            <a:r>
              <a:rPr lang="en-US" sz="2000" dirty="0" smtClean="0"/>
              <a:t>William Rawn Associates </a:t>
            </a:r>
            <a:endParaRPr lang="en-US" sz="2000" dirty="0"/>
          </a:p>
        </p:txBody>
      </p:sp>
      <p:sp>
        <p:nvSpPr>
          <p:cNvPr id="18" name="TextBox 17"/>
          <p:cNvSpPr txBox="1"/>
          <p:nvPr/>
        </p:nvSpPr>
        <p:spPr>
          <a:xfrm>
            <a:off x="3211903" y="2493998"/>
            <a:ext cx="2708694" cy="400110"/>
          </a:xfrm>
          <a:prstGeom prst="rect">
            <a:avLst/>
          </a:prstGeom>
          <a:noFill/>
        </p:spPr>
        <p:txBody>
          <a:bodyPr wrap="square" rtlCol="0">
            <a:spAutoFit/>
          </a:bodyPr>
          <a:lstStyle/>
          <a:p>
            <a:r>
              <a:rPr lang="en-US" sz="2000" dirty="0" smtClean="0">
                <a:solidFill>
                  <a:schemeClr val="accent4"/>
                </a:solidFill>
              </a:rPr>
              <a:t>Integrus </a:t>
            </a:r>
            <a:endParaRPr lang="en-US" sz="2000" dirty="0">
              <a:solidFill>
                <a:schemeClr val="accent4"/>
              </a:solidFill>
            </a:endParaRPr>
          </a:p>
        </p:txBody>
      </p:sp>
      <p:sp>
        <p:nvSpPr>
          <p:cNvPr id="19" name="TextBox 18"/>
          <p:cNvSpPr txBox="1"/>
          <p:nvPr/>
        </p:nvSpPr>
        <p:spPr>
          <a:xfrm>
            <a:off x="5934973" y="3997862"/>
            <a:ext cx="2708694" cy="400110"/>
          </a:xfrm>
          <a:prstGeom prst="rect">
            <a:avLst/>
          </a:prstGeom>
          <a:noFill/>
        </p:spPr>
        <p:txBody>
          <a:bodyPr wrap="square" rtlCol="0">
            <a:spAutoFit/>
          </a:bodyPr>
          <a:lstStyle/>
          <a:p>
            <a:r>
              <a:rPr lang="en-US" sz="2000" dirty="0" smtClean="0">
                <a:solidFill>
                  <a:schemeClr val="accent4"/>
                </a:solidFill>
              </a:rPr>
              <a:t>Smith Group </a:t>
            </a:r>
            <a:endParaRPr lang="en-US" sz="2000" dirty="0">
              <a:solidFill>
                <a:schemeClr val="accent4"/>
              </a:solidFill>
            </a:endParaRPr>
          </a:p>
        </p:txBody>
      </p:sp>
      <p:sp>
        <p:nvSpPr>
          <p:cNvPr id="20" name="TextBox 19"/>
          <p:cNvSpPr txBox="1"/>
          <p:nvPr/>
        </p:nvSpPr>
        <p:spPr>
          <a:xfrm>
            <a:off x="5950789" y="3233894"/>
            <a:ext cx="3232030" cy="400110"/>
          </a:xfrm>
          <a:prstGeom prst="rect">
            <a:avLst/>
          </a:prstGeom>
          <a:noFill/>
        </p:spPr>
        <p:txBody>
          <a:bodyPr wrap="square" rtlCol="0">
            <a:spAutoFit/>
          </a:bodyPr>
          <a:lstStyle/>
          <a:p>
            <a:r>
              <a:rPr lang="en-US" sz="2000" dirty="0">
                <a:solidFill>
                  <a:schemeClr val="accent4"/>
                </a:solidFill>
              </a:rPr>
              <a:t>Skidmore</a:t>
            </a:r>
            <a:r>
              <a:rPr lang="en-US" sz="2000" dirty="0" smtClean="0"/>
              <a:t> </a:t>
            </a:r>
            <a:r>
              <a:rPr lang="en-US" sz="2000" dirty="0" smtClean="0">
                <a:solidFill>
                  <a:schemeClr val="accent4"/>
                </a:solidFill>
              </a:rPr>
              <a:t>Ownings &amp; Merrill</a:t>
            </a:r>
            <a:endParaRPr lang="en-US" sz="2000" dirty="0">
              <a:solidFill>
                <a:schemeClr val="accent4"/>
              </a:solidFill>
            </a:endParaRPr>
          </a:p>
        </p:txBody>
      </p:sp>
      <p:sp>
        <p:nvSpPr>
          <p:cNvPr id="21" name="TextBox 20"/>
          <p:cNvSpPr txBox="1"/>
          <p:nvPr/>
        </p:nvSpPr>
        <p:spPr>
          <a:xfrm>
            <a:off x="261670" y="5130310"/>
            <a:ext cx="3232030" cy="400110"/>
          </a:xfrm>
          <a:prstGeom prst="rect">
            <a:avLst/>
          </a:prstGeom>
          <a:noFill/>
        </p:spPr>
        <p:txBody>
          <a:bodyPr wrap="square" rtlCol="0">
            <a:spAutoFit/>
          </a:bodyPr>
          <a:lstStyle/>
          <a:p>
            <a:r>
              <a:rPr lang="en-US" sz="2000" dirty="0" smtClean="0">
                <a:solidFill>
                  <a:schemeClr val="accent4"/>
                </a:solidFill>
              </a:rPr>
              <a:t>HLW</a:t>
            </a:r>
            <a:endParaRPr lang="en-US" sz="2000" dirty="0">
              <a:solidFill>
                <a:schemeClr val="accent4"/>
              </a:solidFill>
            </a:endParaRPr>
          </a:p>
        </p:txBody>
      </p:sp>
      <p:sp>
        <p:nvSpPr>
          <p:cNvPr id="22" name="TextBox 21"/>
          <p:cNvSpPr txBox="1"/>
          <p:nvPr/>
        </p:nvSpPr>
        <p:spPr>
          <a:xfrm>
            <a:off x="3209029" y="2105104"/>
            <a:ext cx="3232030" cy="400110"/>
          </a:xfrm>
          <a:prstGeom prst="rect">
            <a:avLst/>
          </a:prstGeom>
          <a:noFill/>
        </p:spPr>
        <p:txBody>
          <a:bodyPr wrap="square" rtlCol="0">
            <a:spAutoFit/>
          </a:bodyPr>
          <a:lstStyle/>
          <a:p>
            <a:r>
              <a:rPr lang="en-US" sz="2000" dirty="0" smtClean="0">
                <a:solidFill>
                  <a:schemeClr val="accent4"/>
                </a:solidFill>
              </a:rPr>
              <a:t>Hultz| BHU Engineers</a:t>
            </a:r>
            <a:endParaRPr lang="en-US" sz="2000" dirty="0">
              <a:solidFill>
                <a:schemeClr val="accent4"/>
              </a:solidFill>
            </a:endParaRPr>
          </a:p>
        </p:txBody>
      </p:sp>
      <p:sp>
        <p:nvSpPr>
          <p:cNvPr id="23" name="TextBox 22"/>
          <p:cNvSpPr txBox="1"/>
          <p:nvPr/>
        </p:nvSpPr>
        <p:spPr>
          <a:xfrm>
            <a:off x="261670" y="4770611"/>
            <a:ext cx="3232030" cy="400110"/>
          </a:xfrm>
          <a:prstGeom prst="rect">
            <a:avLst/>
          </a:prstGeom>
          <a:noFill/>
        </p:spPr>
        <p:txBody>
          <a:bodyPr wrap="square" rtlCol="0">
            <a:spAutoFit/>
          </a:bodyPr>
          <a:lstStyle/>
          <a:p>
            <a:r>
              <a:rPr lang="en-US" sz="2000" dirty="0" smtClean="0">
                <a:solidFill>
                  <a:schemeClr val="accent4"/>
                </a:solidFill>
              </a:rPr>
              <a:t>Henneberry Eddy Architects</a:t>
            </a:r>
            <a:endParaRPr lang="en-US" sz="2000" dirty="0">
              <a:solidFill>
                <a:schemeClr val="accent4"/>
              </a:solidFill>
            </a:endParaRPr>
          </a:p>
        </p:txBody>
      </p:sp>
      <p:sp>
        <p:nvSpPr>
          <p:cNvPr id="24" name="TextBox 23"/>
          <p:cNvSpPr txBox="1"/>
          <p:nvPr/>
        </p:nvSpPr>
        <p:spPr>
          <a:xfrm>
            <a:off x="5982919" y="5132150"/>
            <a:ext cx="3232030" cy="400110"/>
          </a:xfrm>
          <a:prstGeom prst="rect">
            <a:avLst/>
          </a:prstGeom>
          <a:noFill/>
        </p:spPr>
        <p:txBody>
          <a:bodyPr wrap="square" rtlCol="0">
            <a:spAutoFit/>
          </a:bodyPr>
          <a:lstStyle/>
          <a:p>
            <a:r>
              <a:rPr lang="en-US" sz="2000" dirty="0" smtClean="0">
                <a:solidFill>
                  <a:schemeClr val="accent4"/>
                </a:solidFill>
              </a:rPr>
              <a:t>WRNS Studio</a:t>
            </a:r>
            <a:endParaRPr lang="en-US" sz="2000" dirty="0">
              <a:solidFill>
                <a:schemeClr val="accent4"/>
              </a:solidFill>
            </a:endParaRPr>
          </a:p>
        </p:txBody>
      </p:sp>
      <p:sp>
        <p:nvSpPr>
          <p:cNvPr id="25" name="TextBox 24"/>
          <p:cNvSpPr txBox="1"/>
          <p:nvPr/>
        </p:nvSpPr>
        <p:spPr>
          <a:xfrm>
            <a:off x="3209029" y="2856287"/>
            <a:ext cx="3232030" cy="400110"/>
          </a:xfrm>
          <a:prstGeom prst="rect">
            <a:avLst/>
          </a:prstGeom>
          <a:noFill/>
        </p:spPr>
        <p:txBody>
          <a:bodyPr wrap="square" rtlCol="0">
            <a:spAutoFit/>
          </a:bodyPr>
          <a:lstStyle/>
          <a:p>
            <a:r>
              <a:rPr lang="en-US" sz="2000" dirty="0" smtClean="0"/>
              <a:t>John Ronan Architects</a:t>
            </a:r>
            <a:endParaRPr lang="en-US" sz="2000" dirty="0"/>
          </a:p>
        </p:txBody>
      </p:sp>
      <p:sp>
        <p:nvSpPr>
          <p:cNvPr id="26" name="TextBox 25"/>
          <p:cNvSpPr txBox="1"/>
          <p:nvPr/>
        </p:nvSpPr>
        <p:spPr>
          <a:xfrm>
            <a:off x="3211903" y="4003930"/>
            <a:ext cx="3232030" cy="400110"/>
          </a:xfrm>
          <a:prstGeom prst="rect">
            <a:avLst/>
          </a:prstGeom>
          <a:noFill/>
        </p:spPr>
        <p:txBody>
          <a:bodyPr wrap="square" rtlCol="0">
            <a:spAutoFit/>
          </a:bodyPr>
          <a:lstStyle/>
          <a:p>
            <a:r>
              <a:rPr lang="en-US" sz="2000" dirty="0" smtClean="0">
                <a:solidFill>
                  <a:schemeClr val="accent4"/>
                </a:solidFill>
              </a:rPr>
              <a:t>Mahlum</a:t>
            </a:r>
            <a:endParaRPr lang="en-US" sz="2000" dirty="0">
              <a:solidFill>
                <a:schemeClr val="accent4"/>
              </a:solidFill>
            </a:endParaRPr>
          </a:p>
        </p:txBody>
      </p:sp>
      <p:sp>
        <p:nvSpPr>
          <p:cNvPr id="27" name="TextBox 26"/>
          <p:cNvSpPr txBox="1"/>
          <p:nvPr/>
        </p:nvSpPr>
        <p:spPr>
          <a:xfrm>
            <a:off x="5966604" y="1731812"/>
            <a:ext cx="3232030" cy="400110"/>
          </a:xfrm>
          <a:prstGeom prst="rect">
            <a:avLst/>
          </a:prstGeom>
          <a:noFill/>
        </p:spPr>
        <p:txBody>
          <a:bodyPr wrap="square" rtlCol="0">
            <a:spAutoFit/>
          </a:bodyPr>
          <a:lstStyle/>
          <a:p>
            <a:r>
              <a:rPr lang="en-US" sz="2000" dirty="0" smtClean="0">
                <a:solidFill>
                  <a:schemeClr val="accent4"/>
                </a:solidFill>
              </a:rPr>
              <a:t>Miller Hull</a:t>
            </a:r>
            <a:endParaRPr lang="en-US" sz="2000" dirty="0">
              <a:solidFill>
                <a:schemeClr val="accent4"/>
              </a:solidFill>
            </a:endParaRPr>
          </a:p>
        </p:txBody>
      </p:sp>
      <p:sp>
        <p:nvSpPr>
          <p:cNvPr id="28" name="TextBox 27"/>
          <p:cNvSpPr txBox="1"/>
          <p:nvPr/>
        </p:nvSpPr>
        <p:spPr>
          <a:xfrm>
            <a:off x="3211903" y="5451517"/>
            <a:ext cx="3232030" cy="400110"/>
          </a:xfrm>
          <a:prstGeom prst="rect">
            <a:avLst/>
          </a:prstGeom>
          <a:noFill/>
        </p:spPr>
        <p:txBody>
          <a:bodyPr wrap="square" rtlCol="0">
            <a:spAutoFit/>
          </a:bodyPr>
          <a:lstStyle/>
          <a:p>
            <a:r>
              <a:rPr lang="en-US" sz="2000" dirty="0" smtClean="0">
                <a:solidFill>
                  <a:schemeClr val="accent4"/>
                </a:solidFill>
              </a:rPr>
              <a:t>Miller Hayashi</a:t>
            </a:r>
            <a:endParaRPr lang="en-US" sz="2000" dirty="0">
              <a:solidFill>
                <a:schemeClr val="accent4"/>
              </a:solidFill>
            </a:endParaRPr>
          </a:p>
        </p:txBody>
      </p:sp>
      <p:sp>
        <p:nvSpPr>
          <p:cNvPr id="29" name="TextBox 28"/>
          <p:cNvSpPr txBox="1"/>
          <p:nvPr/>
        </p:nvSpPr>
        <p:spPr>
          <a:xfrm>
            <a:off x="5950789" y="4397972"/>
            <a:ext cx="3232030" cy="400110"/>
          </a:xfrm>
          <a:prstGeom prst="rect">
            <a:avLst/>
          </a:prstGeom>
          <a:noFill/>
        </p:spPr>
        <p:txBody>
          <a:bodyPr wrap="square" rtlCol="0">
            <a:spAutoFit/>
          </a:bodyPr>
          <a:lstStyle/>
          <a:p>
            <a:r>
              <a:rPr lang="en-US" sz="2000" dirty="0" smtClean="0">
                <a:solidFill>
                  <a:schemeClr val="accent4"/>
                </a:solidFill>
              </a:rPr>
              <a:t>Studio Meng Strazzara</a:t>
            </a:r>
            <a:endParaRPr lang="en-US" sz="2000" dirty="0">
              <a:solidFill>
                <a:schemeClr val="accent4"/>
              </a:solidFill>
            </a:endParaRPr>
          </a:p>
        </p:txBody>
      </p:sp>
      <p:sp>
        <p:nvSpPr>
          <p:cNvPr id="30" name="TextBox 29"/>
          <p:cNvSpPr txBox="1"/>
          <p:nvPr/>
        </p:nvSpPr>
        <p:spPr>
          <a:xfrm>
            <a:off x="3217654" y="1745405"/>
            <a:ext cx="3232030" cy="400110"/>
          </a:xfrm>
          <a:prstGeom prst="rect">
            <a:avLst/>
          </a:prstGeom>
          <a:noFill/>
        </p:spPr>
        <p:txBody>
          <a:bodyPr wrap="square" rtlCol="0">
            <a:spAutoFit/>
          </a:bodyPr>
          <a:lstStyle/>
          <a:p>
            <a:r>
              <a:rPr lang="en-US" sz="2000" dirty="0" smtClean="0">
                <a:solidFill>
                  <a:schemeClr val="accent4"/>
                </a:solidFill>
              </a:rPr>
              <a:t>Hoist</a:t>
            </a:r>
            <a:endParaRPr lang="en-US" sz="2000" dirty="0">
              <a:solidFill>
                <a:schemeClr val="accent4"/>
              </a:solidFill>
            </a:endParaRPr>
          </a:p>
        </p:txBody>
      </p:sp>
      <p:sp>
        <p:nvSpPr>
          <p:cNvPr id="31" name="TextBox 30"/>
          <p:cNvSpPr txBox="1"/>
          <p:nvPr/>
        </p:nvSpPr>
        <p:spPr>
          <a:xfrm>
            <a:off x="5980980" y="3622267"/>
            <a:ext cx="3232030" cy="400110"/>
          </a:xfrm>
          <a:prstGeom prst="rect">
            <a:avLst/>
          </a:prstGeom>
          <a:noFill/>
        </p:spPr>
        <p:txBody>
          <a:bodyPr wrap="square" rtlCol="0">
            <a:spAutoFit/>
          </a:bodyPr>
          <a:lstStyle/>
          <a:p>
            <a:r>
              <a:rPr lang="en-US" sz="2000" dirty="0" smtClean="0">
                <a:solidFill>
                  <a:schemeClr val="accent4"/>
                </a:solidFill>
              </a:rPr>
              <a:t>Skylab</a:t>
            </a:r>
            <a:endParaRPr lang="en-US" sz="2000" dirty="0">
              <a:solidFill>
                <a:schemeClr val="accent4"/>
              </a:solidFill>
            </a:endParaRPr>
          </a:p>
        </p:txBody>
      </p:sp>
      <p:sp>
        <p:nvSpPr>
          <p:cNvPr id="32" name="TextBox 31"/>
          <p:cNvSpPr txBox="1"/>
          <p:nvPr/>
        </p:nvSpPr>
        <p:spPr>
          <a:xfrm>
            <a:off x="5950789" y="2833784"/>
            <a:ext cx="3232030" cy="400110"/>
          </a:xfrm>
          <a:prstGeom prst="rect">
            <a:avLst/>
          </a:prstGeom>
          <a:noFill/>
        </p:spPr>
        <p:txBody>
          <a:bodyPr wrap="square" rtlCol="0">
            <a:spAutoFit/>
          </a:bodyPr>
          <a:lstStyle/>
          <a:p>
            <a:r>
              <a:rPr lang="en-US" sz="2000" dirty="0" smtClean="0"/>
              <a:t>Shigeru Ban + Atelierjones</a:t>
            </a:r>
            <a:endParaRPr lang="en-US" sz="2000" dirty="0"/>
          </a:p>
        </p:txBody>
      </p:sp>
      <p:sp>
        <p:nvSpPr>
          <p:cNvPr id="33" name="TextBox 32"/>
          <p:cNvSpPr txBox="1"/>
          <p:nvPr/>
        </p:nvSpPr>
        <p:spPr>
          <a:xfrm>
            <a:off x="3209029" y="4400790"/>
            <a:ext cx="3232030" cy="400110"/>
          </a:xfrm>
          <a:prstGeom prst="rect">
            <a:avLst/>
          </a:prstGeom>
          <a:noFill/>
        </p:spPr>
        <p:txBody>
          <a:bodyPr wrap="square" rtlCol="0">
            <a:spAutoFit/>
          </a:bodyPr>
          <a:lstStyle/>
          <a:p>
            <a:r>
              <a:rPr lang="en-US" sz="2000" dirty="0" smtClean="0"/>
              <a:t>Marlon Blackwell</a:t>
            </a:r>
            <a:endParaRPr lang="en-US" sz="2000" dirty="0"/>
          </a:p>
        </p:txBody>
      </p:sp>
      <p:sp>
        <p:nvSpPr>
          <p:cNvPr id="34" name="TextBox 33"/>
          <p:cNvSpPr txBox="1"/>
          <p:nvPr/>
        </p:nvSpPr>
        <p:spPr>
          <a:xfrm>
            <a:off x="261670" y="1747021"/>
            <a:ext cx="2708694" cy="400110"/>
          </a:xfrm>
          <a:prstGeom prst="rect">
            <a:avLst/>
          </a:prstGeom>
          <a:noFill/>
        </p:spPr>
        <p:txBody>
          <a:bodyPr wrap="square" rtlCol="0">
            <a:spAutoFit/>
          </a:bodyPr>
          <a:lstStyle/>
          <a:p>
            <a:r>
              <a:rPr lang="en-US" sz="2000" dirty="0" smtClean="0"/>
              <a:t>ARO</a:t>
            </a:r>
            <a:endParaRPr lang="en-US" sz="2000" dirty="0"/>
          </a:p>
        </p:txBody>
      </p:sp>
      <p:sp>
        <p:nvSpPr>
          <p:cNvPr id="35" name="TextBox 34"/>
          <p:cNvSpPr txBox="1"/>
          <p:nvPr/>
        </p:nvSpPr>
        <p:spPr>
          <a:xfrm>
            <a:off x="5980980" y="2113223"/>
            <a:ext cx="2708694" cy="400110"/>
          </a:xfrm>
          <a:prstGeom prst="rect">
            <a:avLst/>
          </a:prstGeom>
          <a:noFill/>
        </p:spPr>
        <p:txBody>
          <a:bodyPr wrap="square" rtlCol="0">
            <a:spAutoFit/>
          </a:bodyPr>
          <a:lstStyle/>
          <a:p>
            <a:r>
              <a:rPr lang="en-US" sz="2000" dirty="0" smtClean="0"/>
              <a:t>Payette</a:t>
            </a:r>
            <a:endParaRPr lang="en-US" sz="2000" dirty="0"/>
          </a:p>
        </p:txBody>
      </p:sp>
    </p:spTree>
    <p:extLst>
      <p:ext uri="{BB962C8B-B14F-4D97-AF65-F5344CB8AC3E}">
        <p14:creationId xmlns:p14="http://schemas.microsoft.com/office/powerpoint/2010/main" val="1396499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SOQ Submitted (14)</a:t>
            </a:r>
            <a:endParaRPr lang="en-US" sz="2600" dirty="0"/>
          </a:p>
        </p:txBody>
      </p:sp>
      <p:sp>
        <p:nvSpPr>
          <p:cNvPr id="5" name="TextBox 4"/>
          <p:cNvSpPr txBox="1"/>
          <p:nvPr/>
        </p:nvSpPr>
        <p:spPr>
          <a:xfrm>
            <a:off x="5975229" y="2473819"/>
            <a:ext cx="2708694" cy="400110"/>
          </a:xfrm>
          <a:prstGeom prst="rect">
            <a:avLst/>
          </a:prstGeom>
          <a:noFill/>
        </p:spPr>
        <p:txBody>
          <a:bodyPr wrap="square" rtlCol="0">
            <a:spAutoFit/>
          </a:bodyPr>
          <a:lstStyle/>
          <a:p>
            <a:r>
              <a:rPr lang="en-US" sz="2000" dirty="0" smtClean="0"/>
              <a:t>Perkins + Will</a:t>
            </a:r>
            <a:endParaRPr lang="en-US" sz="2000" dirty="0"/>
          </a:p>
        </p:txBody>
      </p:sp>
      <p:sp>
        <p:nvSpPr>
          <p:cNvPr id="6" name="TextBox 5"/>
          <p:cNvSpPr txBox="1"/>
          <p:nvPr/>
        </p:nvSpPr>
        <p:spPr>
          <a:xfrm>
            <a:off x="3217654" y="3611710"/>
            <a:ext cx="2708694" cy="400110"/>
          </a:xfrm>
          <a:prstGeom prst="rect">
            <a:avLst/>
          </a:prstGeom>
          <a:noFill/>
        </p:spPr>
        <p:txBody>
          <a:bodyPr wrap="square" rtlCol="0">
            <a:spAutoFit/>
          </a:bodyPr>
          <a:lstStyle/>
          <a:p>
            <a:r>
              <a:rPr lang="en-US" sz="2000" dirty="0" smtClean="0"/>
              <a:t>LMN</a:t>
            </a:r>
            <a:endParaRPr lang="en-US" sz="2000" dirty="0"/>
          </a:p>
        </p:txBody>
      </p:sp>
      <p:sp>
        <p:nvSpPr>
          <p:cNvPr id="7" name="TextBox 6"/>
          <p:cNvSpPr txBox="1"/>
          <p:nvPr/>
        </p:nvSpPr>
        <p:spPr>
          <a:xfrm>
            <a:off x="261670" y="3623538"/>
            <a:ext cx="2708694" cy="400110"/>
          </a:xfrm>
          <a:prstGeom prst="rect">
            <a:avLst/>
          </a:prstGeom>
          <a:noFill/>
        </p:spPr>
        <p:txBody>
          <a:bodyPr wrap="square" rtlCol="0">
            <a:spAutoFit/>
          </a:bodyPr>
          <a:lstStyle/>
          <a:p>
            <a:r>
              <a:rPr lang="en-US" sz="2000" dirty="0" smtClean="0">
                <a:solidFill>
                  <a:schemeClr val="accent4"/>
                </a:solidFill>
              </a:rPr>
              <a:t>EHDD</a:t>
            </a:r>
            <a:endParaRPr lang="en-US" sz="2000" dirty="0">
              <a:solidFill>
                <a:schemeClr val="accent4"/>
              </a:solidFill>
            </a:endParaRPr>
          </a:p>
        </p:txBody>
      </p:sp>
      <p:sp>
        <p:nvSpPr>
          <p:cNvPr id="8" name="TextBox 7"/>
          <p:cNvSpPr txBox="1"/>
          <p:nvPr/>
        </p:nvSpPr>
        <p:spPr>
          <a:xfrm>
            <a:off x="261670" y="2076431"/>
            <a:ext cx="2708694" cy="400110"/>
          </a:xfrm>
          <a:prstGeom prst="rect">
            <a:avLst/>
          </a:prstGeom>
          <a:noFill/>
        </p:spPr>
        <p:txBody>
          <a:bodyPr wrap="square" rtlCol="0">
            <a:spAutoFit/>
          </a:bodyPr>
          <a:lstStyle/>
          <a:p>
            <a:r>
              <a:rPr lang="en-US" sz="2000" dirty="0" smtClean="0">
                <a:solidFill>
                  <a:schemeClr val="accent4"/>
                </a:solidFill>
              </a:rPr>
              <a:t>B&amp;H Architects</a:t>
            </a:r>
            <a:endParaRPr lang="en-US" sz="2000" dirty="0">
              <a:solidFill>
                <a:schemeClr val="accent4"/>
              </a:solidFill>
            </a:endParaRPr>
          </a:p>
        </p:txBody>
      </p:sp>
      <p:sp>
        <p:nvSpPr>
          <p:cNvPr id="9" name="TextBox 8"/>
          <p:cNvSpPr txBox="1"/>
          <p:nvPr/>
        </p:nvSpPr>
        <p:spPr>
          <a:xfrm>
            <a:off x="261670" y="4400790"/>
            <a:ext cx="2708694" cy="400110"/>
          </a:xfrm>
          <a:prstGeom prst="rect">
            <a:avLst/>
          </a:prstGeom>
          <a:noFill/>
        </p:spPr>
        <p:txBody>
          <a:bodyPr wrap="square" rtlCol="0">
            <a:spAutoFit/>
          </a:bodyPr>
          <a:lstStyle/>
          <a:p>
            <a:r>
              <a:rPr lang="en-US" sz="2000" dirty="0" smtClean="0"/>
              <a:t>Hacker</a:t>
            </a:r>
            <a:endParaRPr lang="en-US" sz="2000" dirty="0"/>
          </a:p>
        </p:txBody>
      </p:sp>
      <p:sp>
        <p:nvSpPr>
          <p:cNvPr id="10" name="TextBox 9"/>
          <p:cNvSpPr txBox="1"/>
          <p:nvPr/>
        </p:nvSpPr>
        <p:spPr>
          <a:xfrm>
            <a:off x="261670" y="2855591"/>
            <a:ext cx="2708694" cy="400110"/>
          </a:xfrm>
          <a:prstGeom prst="rect">
            <a:avLst/>
          </a:prstGeom>
          <a:noFill/>
        </p:spPr>
        <p:txBody>
          <a:bodyPr wrap="square" rtlCol="0">
            <a:spAutoFit/>
          </a:bodyPr>
          <a:lstStyle/>
          <a:p>
            <a:r>
              <a:rPr lang="en-US" sz="2000" dirty="0" smtClean="0"/>
              <a:t>BORA</a:t>
            </a:r>
            <a:endParaRPr lang="en-US" sz="2000" dirty="0"/>
          </a:p>
        </p:txBody>
      </p:sp>
      <p:sp>
        <p:nvSpPr>
          <p:cNvPr id="11" name="TextBox 10"/>
          <p:cNvSpPr txBox="1"/>
          <p:nvPr/>
        </p:nvSpPr>
        <p:spPr>
          <a:xfrm>
            <a:off x="261670" y="2447949"/>
            <a:ext cx="2708694" cy="400110"/>
          </a:xfrm>
          <a:prstGeom prst="rect">
            <a:avLst/>
          </a:prstGeom>
          <a:noFill/>
        </p:spPr>
        <p:txBody>
          <a:bodyPr wrap="square" rtlCol="0">
            <a:spAutoFit/>
          </a:bodyPr>
          <a:lstStyle/>
          <a:p>
            <a:r>
              <a:rPr lang="en-US" sz="2000" dirty="0" smtClean="0"/>
              <a:t>Bohlin Cywinski Jackson</a:t>
            </a:r>
            <a:endParaRPr lang="en-US" sz="2000" dirty="0"/>
          </a:p>
        </p:txBody>
      </p:sp>
      <p:sp>
        <p:nvSpPr>
          <p:cNvPr id="12" name="TextBox 11"/>
          <p:cNvSpPr txBox="1"/>
          <p:nvPr/>
        </p:nvSpPr>
        <p:spPr>
          <a:xfrm>
            <a:off x="3209029" y="3229211"/>
            <a:ext cx="2708694" cy="400110"/>
          </a:xfrm>
          <a:prstGeom prst="rect">
            <a:avLst/>
          </a:prstGeom>
          <a:noFill/>
        </p:spPr>
        <p:txBody>
          <a:bodyPr wrap="square" rtlCol="0">
            <a:spAutoFit/>
          </a:bodyPr>
          <a:lstStyle/>
          <a:p>
            <a:r>
              <a:rPr lang="en-US" sz="2000" dirty="0" smtClean="0"/>
              <a:t>Lever</a:t>
            </a:r>
            <a:endParaRPr lang="en-US" sz="2000" dirty="0"/>
          </a:p>
        </p:txBody>
      </p:sp>
      <p:sp>
        <p:nvSpPr>
          <p:cNvPr id="13" name="TextBox 12"/>
          <p:cNvSpPr txBox="1"/>
          <p:nvPr/>
        </p:nvSpPr>
        <p:spPr>
          <a:xfrm>
            <a:off x="261670" y="4012364"/>
            <a:ext cx="2708694" cy="400110"/>
          </a:xfrm>
          <a:prstGeom prst="rect">
            <a:avLst/>
          </a:prstGeom>
          <a:noFill/>
        </p:spPr>
        <p:txBody>
          <a:bodyPr wrap="square" rtlCol="0">
            <a:spAutoFit/>
          </a:bodyPr>
          <a:lstStyle/>
          <a:p>
            <a:r>
              <a:rPr lang="en-US" sz="2000" dirty="0" smtClean="0"/>
              <a:t>Gensler</a:t>
            </a:r>
            <a:endParaRPr lang="en-US" sz="2000" dirty="0"/>
          </a:p>
        </p:txBody>
      </p:sp>
      <p:sp>
        <p:nvSpPr>
          <p:cNvPr id="14" name="TextBox 13"/>
          <p:cNvSpPr txBox="1"/>
          <p:nvPr/>
        </p:nvSpPr>
        <p:spPr>
          <a:xfrm>
            <a:off x="261670" y="3232559"/>
            <a:ext cx="2708694" cy="400110"/>
          </a:xfrm>
          <a:prstGeom prst="rect">
            <a:avLst/>
          </a:prstGeom>
          <a:noFill/>
        </p:spPr>
        <p:txBody>
          <a:bodyPr wrap="square" rtlCol="0">
            <a:spAutoFit/>
          </a:bodyPr>
          <a:lstStyle/>
          <a:p>
            <a:r>
              <a:rPr lang="en-US" sz="2000" dirty="0" smtClean="0"/>
              <a:t>DLR Group</a:t>
            </a:r>
            <a:endParaRPr lang="en-US" sz="2000" dirty="0"/>
          </a:p>
        </p:txBody>
      </p:sp>
      <p:sp>
        <p:nvSpPr>
          <p:cNvPr id="15" name="TextBox 14"/>
          <p:cNvSpPr txBox="1"/>
          <p:nvPr/>
        </p:nvSpPr>
        <p:spPr>
          <a:xfrm>
            <a:off x="3206155" y="4763508"/>
            <a:ext cx="2708694" cy="400110"/>
          </a:xfrm>
          <a:prstGeom prst="rect">
            <a:avLst/>
          </a:prstGeom>
          <a:noFill/>
        </p:spPr>
        <p:txBody>
          <a:bodyPr wrap="square" rtlCol="0">
            <a:spAutoFit/>
          </a:bodyPr>
          <a:lstStyle/>
          <a:p>
            <a:r>
              <a:rPr lang="en-US" sz="2000" dirty="0" smtClean="0"/>
              <a:t>McGranahan Architects </a:t>
            </a:r>
            <a:endParaRPr lang="en-US" sz="2000" dirty="0"/>
          </a:p>
        </p:txBody>
      </p:sp>
      <p:sp>
        <p:nvSpPr>
          <p:cNvPr id="16" name="TextBox 15"/>
          <p:cNvSpPr txBox="1"/>
          <p:nvPr/>
        </p:nvSpPr>
        <p:spPr>
          <a:xfrm>
            <a:off x="3211903" y="5069710"/>
            <a:ext cx="2708694" cy="400110"/>
          </a:xfrm>
          <a:prstGeom prst="rect">
            <a:avLst/>
          </a:prstGeom>
          <a:noFill/>
        </p:spPr>
        <p:txBody>
          <a:bodyPr wrap="square" rtlCol="0">
            <a:spAutoFit/>
          </a:bodyPr>
          <a:lstStyle/>
          <a:p>
            <a:r>
              <a:rPr lang="en-US" sz="2000" dirty="0" smtClean="0">
                <a:solidFill>
                  <a:schemeClr val="accent4"/>
                </a:solidFill>
              </a:rPr>
              <a:t>Mithun</a:t>
            </a:r>
            <a:r>
              <a:rPr lang="en-US" sz="2000" dirty="0" smtClean="0"/>
              <a:t> </a:t>
            </a:r>
            <a:endParaRPr lang="en-US" sz="2000" dirty="0"/>
          </a:p>
        </p:txBody>
      </p:sp>
      <p:sp>
        <p:nvSpPr>
          <p:cNvPr id="17" name="TextBox 16"/>
          <p:cNvSpPr txBox="1"/>
          <p:nvPr/>
        </p:nvSpPr>
        <p:spPr>
          <a:xfrm>
            <a:off x="5953667" y="4766150"/>
            <a:ext cx="3071004" cy="400110"/>
          </a:xfrm>
          <a:prstGeom prst="rect">
            <a:avLst/>
          </a:prstGeom>
          <a:noFill/>
        </p:spPr>
        <p:txBody>
          <a:bodyPr wrap="square" rtlCol="0">
            <a:spAutoFit/>
          </a:bodyPr>
          <a:lstStyle/>
          <a:p>
            <a:r>
              <a:rPr lang="en-US" sz="2000" dirty="0" smtClean="0"/>
              <a:t>William Rawn Associates </a:t>
            </a:r>
            <a:endParaRPr lang="en-US" sz="2000" dirty="0"/>
          </a:p>
        </p:txBody>
      </p:sp>
      <p:sp>
        <p:nvSpPr>
          <p:cNvPr id="18" name="TextBox 17"/>
          <p:cNvSpPr txBox="1"/>
          <p:nvPr/>
        </p:nvSpPr>
        <p:spPr>
          <a:xfrm>
            <a:off x="3211903" y="2493998"/>
            <a:ext cx="2708694" cy="400110"/>
          </a:xfrm>
          <a:prstGeom prst="rect">
            <a:avLst/>
          </a:prstGeom>
          <a:noFill/>
        </p:spPr>
        <p:txBody>
          <a:bodyPr wrap="square" rtlCol="0">
            <a:spAutoFit/>
          </a:bodyPr>
          <a:lstStyle/>
          <a:p>
            <a:r>
              <a:rPr lang="en-US" sz="2000" dirty="0" smtClean="0">
                <a:solidFill>
                  <a:schemeClr val="accent4"/>
                </a:solidFill>
              </a:rPr>
              <a:t>Integrus </a:t>
            </a:r>
            <a:endParaRPr lang="en-US" sz="2000" dirty="0">
              <a:solidFill>
                <a:schemeClr val="accent4"/>
              </a:solidFill>
            </a:endParaRPr>
          </a:p>
        </p:txBody>
      </p:sp>
      <p:sp>
        <p:nvSpPr>
          <p:cNvPr id="19" name="TextBox 18"/>
          <p:cNvSpPr txBox="1"/>
          <p:nvPr/>
        </p:nvSpPr>
        <p:spPr>
          <a:xfrm>
            <a:off x="5934973" y="3997862"/>
            <a:ext cx="2708694" cy="400110"/>
          </a:xfrm>
          <a:prstGeom prst="rect">
            <a:avLst/>
          </a:prstGeom>
          <a:noFill/>
        </p:spPr>
        <p:txBody>
          <a:bodyPr wrap="square" rtlCol="0">
            <a:spAutoFit/>
          </a:bodyPr>
          <a:lstStyle/>
          <a:p>
            <a:r>
              <a:rPr lang="en-US" sz="2000" dirty="0" smtClean="0">
                <a:solidFill>
                  <a:schemeClr val="accent4"/>
                </a:solidFill>
              </a:rPr>
              <a:t>Smith Group </a:t>
            </a:r>
            <a:endParaRPr lang="en-US" sz="2000" dirty="0">
              <a:solidFill>
                <a:schemeClr val="accent4"/>
              </a:solidFill>
            </a:endParaRPr>
          </a:p>
        </p:txBody>
      </p:sp>
      <p:sp>
        <p:nvSpPr>
          <p:cNvPr id="20" name="TextBox 19"/>
          <p:cNvSpPr txBox="1"/>
          <p:nvPr/>
        </p:nvSpPr>
        <p:spPr>
          <a:xfrm>
            <a:off x="5950789" y="3233894"/>
            <a:ext cx="3232030" cy="400110"/>
          </a:xfrm>
          <a:prstGeom prst="rect">
            <a:avLst/>
          </a:prstGeom>
          <a:noFill/>
        </p:spPr>
        <p:txBody>
          <a:bodyPr wrap="square" rtlCol="0">
            <a:spAutoFit/>
          </a:bodyPr>
          <a:lstStyle/>
          <a:p>
            <a:r>
              <a:rPr lang="en-US" sz="2000" dirty="0">
                <a:solidFill>
                  <a:schemeClr val="accent4"/>
                </a:solidFill>
              </a:rPr>
              <a:t>Skidmore</a:t>
            </a:r>
            <a:r>
              <a:rPr lang="en-US" sz="2000" dirty="0" smtClean="0"/>
              <a:t> </a:t>
            </a:r>
            <a:r>
              <a:rPr lang="en-US" sz="2000" dirty="0" smtClean="0">
                <a:solidFill>
                  <a:schemeClr val="accent4"/>
                </a:solidFill>
              </a:rPr>
              <a:t>Ownings &amp; Merrill</a:t>
            </a:r>
            <a:endParaRPr lang="en-US" sz="2000" dirty="0">
              <a:solidFill>
                <a:schemeClr val="accent4"/>
              </a:solidFill>
            </a:endParaRPr>
          </a:p>
        </p:txBody>
      </p:sp>
      <p:sp>
        <p:nvSpPr>
          <p:cNvPr id="21" name="TextBox 20"/>
          <p:cNvSpPr txBox="1"/>
          <p:nvPr/>
        </p:nvSpPr>
        <p:spPr>
          <a:xfrm>
            <a:off x="261670" y="5130310"/>
            <a:ext cx="3232030" cy="400110"/>
          </a:xfrm>
          <a:prstGeom prst="rect">
            <a:avLst/>
          </a:prstGeom>
          <a:noFill/>
        </p:spPr>
        <p:txBody>
          <a:bodyPr wrap="square" rtlCol="0">
            <a:spAutoFit/>
          </a:bodyPr>
          <a:lstStyle/>
          <a:p>
            <a:r>
              <a:rPr lang="en-US" sz="2000" dirty="0" smtClean="0">
                <a:solidFill>
                  <a:schemeClr val="accent4"/>
                </a:solidFill>
              </a:rPr>
              <a:t>HLW</a:t>
            </a:r>
            <a:endParaRPr lang="en-US" sz="2000" dirty="0">
              <a:solidFill>
                <a:schemeClr val="accent4"/>
              </a:solidFill>
            </a:endParaRPr>
          </a:p>
        </p:txBody>
      </p:sp>
      <p:sp>
        <p:nvSpPr>
          <p:cNvPr id="22" name="TextBox 21"/>
          <p:cNvSpPr txBox="1"/>
          <p:nvPr/>
        </p:nvSpPr>
        <p:spPr>
          <a:xfrm>
            <a:off x="3209029" y="2105104"/>
            <a:ext cx="3232030" cy="400110"/>
          </a:xfrm>
          <a:prstGeom prst="rect">
            <a:avLst/>
          </a:prstGeom>
          <a:noFill/>
        </p:spPr>
        <p:txBody>
          <a:bodyPr wrap="square" rtlCol="0">
            <a:spAutoFit/>
          </a:bodyPr>
          <a:lstStyle/>
          <a:p>
            <a:r>
              <a:rPr lang="en-US" sz="2000" dirty="0" smtClean="0">
                <a:solidFill>
                  <a:schemeClr val="accent4"/>
                </a:solidFill>
              </a:rPr>
              <a:t>Hultz| BHU Engineers</a:t>
            </a:r>
            <a:endParaRPr lang="en-US" sz="2000" dirty="0">
              <a:solidFill>
                <a:schemeClr val="accent4"/>
              </a:solidFill>
            </a:endParaRPr>
          </a:p>
        </p:txBody>
      </p:sp>
      <p:sp>
        <p:nvSpPr>
          <p:cNvPr id="23" name="TextBox 22"/>
          <p:cNvSpPr txBox="1"/>
          <p:nvPr/>
        </p:nvSpPr>
        <p:spPr>
          <a:xfrm>
            <a:off x="261670" y="4770611"/>
            <a:ext cx="3232030" cy="400110"/>
          </a:xfrm>
          <a:prstGeom prst="rect">
            <a:avLst/>
          </a:prstGeom>
          <a:noFill/>
        </p:spPr>
        <p:txBody>
          <a:bodyPr wrap="square" rtlCol="0">
            <a:spAutoFit/>
          </a:bodyPr>
          <a:lstStyle/>
          <a:p>
            <a:r>
              <a:rPr lang="en-US" sz="2000" dirty="0" smtClean="0">
                <a:solidFill>
                  <a:schemeClr val="accent4"/>
                </a:solidFill>
              </a:rPr>
              <a:t>Henneberry Eddy Architects</a:t>
            </a:r>
            <a:endParaRPr lang="en-US" sz="2000" dirty="0">
              <a:solidFill>
                <a:schemeClr val="accent4"/>
              </a:solidFill>
            </a:endParaRPr>
          </a:p>
        </p:txBody>
      </p:sp>
      <p:sp>
        <p:nvSpPr>
          <p:cNvPr id="24" name="TextBox 23"/>
          <p:cNvSpPr txBox="1"/>
          <p:nvPr/>
        </p:nvSpPr>
        <p:spPr>
          <a:xfrm>
            <a:off x="5982919" y="5132150"/>
            <a:ext cx="3232030" cy="400110"/>
          </a:xfrm>
          <a:prstGeom prst="rect">
            <a:avLst/>
          </a:prstGeom>
          <a:noFill/>
        </p:spPr>
        <p:txBody>
          <a:bodyPr wrap="square" rtlCol="0">
            <a:spAutoFit/>
          </a:bodyPr>
          <a:lstStyle/>
          <a:p>
            <a:r>
              <a:rPr lang="en-US" sz="2000" dirty="0" smtClean="0">
                <a:solidFill>
                  <a:schemeClr val="accent4"/>
                </a:solidFill>
              </a:rPr>
              <a:t>WRNS Studio</a:t>
            </a:r>
            <a:endParaRPr lang="en-US" sz="2000" dirty="0">
              <a:solidFill>
                <a:schemeClr val="accent4"/>
              </a:solidFill>
            </a:endParaRPr>
          </a:p>
        </p:txBody>
      </p:sp>
      <p:sp>
        <p:nvSpPr>
          <p:cNvPr id="25" name="TextBox 24"/>
          <p:cNvSpPr txBox="1"/>
          <p:nvPr/>
        </p:nvSpPr>
        <p:spPr>
          <a:xfrm>
            <a:off x="3209029" y="2856287"/>
            <a:ext cx="3232030" cy="400110"/>
          </a:xfrm>
          <a:prstGeom prst="rect">
            <a:avLst/>
          </a:prstGeom>
          <a:noFill/>
        </p:spPr>
        <p:txBody>
          <a:bodyPr wrap="square" rtlCol="0">
            <a:spAutoFit/>
          </a:bodyPr>
          <a:lstStyle/>
          <a:p>
            <a:r>
              <a:rPr lang="en-US" sz="2000" dirty="0" smtClean="0"/>
              <a:t>John Ronan Architects</a:t>
            </a:r>
            <a:endParaRPr lang="en-US" sz="2000" dirty="0"/>
          </a:p>
        </p:txBody>
      </p:sp>
      <p:sp>
        <p:nvSpPr>
          <p:cNvPr id="26" name="TextBox 25"/>
          <p:cNvSpPr txBox="1"/>
          <p:nvPr/>
        </p:nvSpPr>
        <p:spPr>
          <a:xfrm>
            <a:off x="3211903" y="4003930"/>
            <a:ext cx="3232030" cy="400110"/>
          </a:xfrm>
          <a:prstGeom prst="rect">
            <a:avLst/>
          </a:prstGeom>
          <a:noFill/>
        </p:spPr>
        <p:txBody>
          <a:bodyPr wrap="square" rtlCol="0">
            <a:spAutoFit/>
          </a:bodyPr>
          <a:lstStyle/>
          <a:p>
            <a:r>
              <a:rPr lang="en-US" sz="2000" dirty="0" smtClean="0">
                <a:solidFill>
                  <a:schemeClr val="accent4"/>
                </a:solidFill>
              </a:rPr>
              <a:t>Mahlum</a:t>
            </a:r>
            <a:endParaRPr lang="en-US" sz="2000" dirty="0">
              <a:solidFill>
                <a:schemeClr val="accent4"/>
              </a:solidFill>
            </a:endParaRPr>
          </a:p>
        </p:txBody>
      </p:sp>
      <p:sp>
        <p:nvSpPr>
          <p:cNvPr id="27" name="TextBox 26"/>
          <p:cNvSpPr txBox="1"/>
          <p:nvPr/>
        </p:nvSpPr>
        <p:spPr>
          <a:xfrm>
            <a:off x="5966604" y="1731812"/>
            <a:ext cx="3232030" cy="400110"/>
          </a:xfrm>
          <a:prstGeom prst="rect">
            <a:avLst/>
          </a:prstGeom>
          <a:noFill/>
        </p:spPr>
        <p:txBody>
          <a:bodyPr wrap="square" rtlCol="0">
            <a:spAutoFit/>
          </a:bodyPr>
          <a:lstStyle/>
          <a:p>
            <a:r>
              <a:rPr lang="en-US" sz="2000" dirty="0" smtClean="0">
                <a:solidFill>
                  <a:schemeClr val="accent4"/>
                </a:solidFill>
              </a:rPr>
              <a:t>Miller Hull</a:t>
            </a:r>
            <a:endParaRPr lang="en-US" sz="2000" dirty="0">
              <a:solidFill>
                <a:schemeClr val="accent4"/>
              </a:solidFill>
            </a:endParaRPr>
          </a:p>
        </p:txBody>
      </p:sp>
      <p:sp>
        <p:nvSpPr>
          <p:cNvPr id="28" name="TextBox 27"/>
          <p:cNvSpPr txBox="1"/>
          <p:nvPr/>
        </p:nvSpPr>
        <p:spPr>
          <a:xfrm>
            <a:off x="3211903" y="5451517"/>
            <a:ext cx="3232030" cy="400110"/>
          </a:xfrm>
          <a:prstGeom prst="rect">
            <a:avLst/>
          </a:prstGeom>
          <a:noFill/>
        </p:spPr>
        <p:txBody>
          <a:bodyPr wrap="square" rtlCol="0">
            <a:spAutoFit/>
          </a:bodyPr>
          <a:lstStyle/>
          <a:p>
            <a:r>
              <a:rPr lang="en-US" sz="2000" dirty="0" smtClean="0">
                <a:solidFill>
                  <a:schemeClr val="accent4"/>
                </a:solidFill>
              </a:rPr>
              <a:t>Miller Hayashi</a:t>
            </a:r>
            <a:endParaRPr lang="en-US" sz="2000" dirty="0">
              <a:solidFill>
                <a:schemeClr val="accent4"/>
              </a:solidFill>
            </a:endParaRPr>
          </a:p>
        </p:txBody>
      </p:sp>
      <p:sp>
        <p:nvSpPr>
          <p:cNvPr id="29" name="TextBox 28"/>
          <p:cNvSpPr txBox="1"/>
          <p:nvPr/>
        </p:nvSpPr>
        <p:spPr>
          <a:xfrm>
            <a:off x="5950789" y="4397972"/>
            <a:ext cx="3232030" cy="400110"/>
          </a:xfrm>
          <a:prstGeom prst="rect">
            <a:avLst/>
          </a:prstGeom>
          <a:noFill/>
        </p:spPr>
        <p:txBody>
          <a:bodyPr wrap="square" rtlCol="0">
            <a:spAutoFit/>
          </a:bodyPr>
          <a:lstStyle/>
          <a:p>
            <a:r>
              <a:rPr lang="en-US" sz="2000" dirty="0" smtClean="0">
                <a:solidFill>
                  <a:schemeClr val="accent4"/>
                </a:solidFill>
              </a:rPr>
              <a:t>Studio Meng Strazzara</a:t>
            </a:r>
            <a:endParaRPr lang="en-US" sz="2000" dirty="0">
              <a:solidFill>
                <a:schemeClr val="accent4"/>
              </a:solidFill>
            </a:endParaRPr>
          </a:p>
        </p:txBody>
      </p:sp>
      <p:sp>
        <p:nvSpPr>
          <p:cNvPr id="30" name="TextBox 29"/>
          <p:cNvSpPr txBox="1"/>
          <p:nvPr/>
        </p:nvSpPr>
        <p:spPr>
          <a:xfrm>
            <a:off x="3217654" y="1745405"/>
            <a:ext cx="3232030" cy="400110"/>
          </a:xfrm>
          <a:prstGeom prst="rect">
            <a:avLst/>
          </a:prstGeom>
          <a:noFill/>
        </p:spPr>
        <p:txBody>
          <a:bodyPr wrap="square" rtlCol="0">
            <a:spAutoFit/>
          </a:bodyPr>
          <a:lstStyle/>
          <a:p>
            <a:r>
              <a:rPr lang="en-US" sz="2000" dirty="0" smtClean="0">
                <a:solidFill>
                  <a:schemeClr val="accent4"/>
                </a:solidFill>
              </a:rPr>
              <a:t>Hoist</a:t>
            </a:r>
            <a:endParaRPr lang="en-US" sz="2000" dirty="0">
              <a:solidFill>
                <a:schemeClr val="accent4"/>
              </a:solidFill>
            </a:endParaRPr>
          </a:p>
        </p:txBody>
      </p:sp>
      <p:sp>
        <p:nvSpPr>
          <p:cNvPr id="31" name="TextBox 30"/>
          <p:cNvSpPr txBox="1"/>
          <p:nvPr/>
        </p:nvSpPr>
        <p:spPr>
          <a:xfrm>
            <a:off x="5980980" y="3622267"/>
            <a:ext cx="3232030" cy="400110"/>
          </a:xfrm>
          <a:prstGeom prst="rect">
            <a:avLst/>
          </a:prstGeom>
          <a:noFill/>
        </p:spPr>
        <p:txBody>
          <a:bodyPr wrap="square" rtlCol="0">
            <a:spAutoFit/>
          </a:bodyPr>
          <a:lstStyle/>
          <a:p>
            <a:r>
              <a:rPr lang="en-US" sz="2000" dirty="0" smtClean="0">
                <a:solidFill>
                  <a:schemeClr val="accent4"/>
                </a:solidFill>
              </a:rPr>
              <a:t>Skylab</a:t>
            </a:r>
            <a:endParaRPr lang="en-US" sz="2000" dirty="0">
              <a:solidFill>
                <a:schemeClr val="accent4"/>
              </a:solidFill>
            </a:endParaRPr>
          </a:p>
        </p:txBody>
      </p:sp>
      <p:sp>
        <p:nvSpPr>
          <p:cNvPr id="32" name="TextBox 31"/>
          <p:cNvSpPr txBox="1"/>
          <p:nvPr/>
        </p:nvSpPr>
        <p:spPr>
          <a:xfrm>
            <a:off x="5950789" y="2833784"/>
            <a:ext cx="3232030" cy="400110"/>
          </a:xfrm>
          <a:prstGeom prst="rect">
            <a:avLst/>
          </a:prstGeom>
          <a:noFill/>
        </p:spPr>
        <p:txBody>
          <a:bodyPr wrap="square" rtlCol="0">
            <a:spAutoFit/>
          </a:bodyPr>
          <a:lstStyle/>
          <a:p>
            <a:r>
              <a:rPr lang="en-US" sz="2000" dirty="0" smtClean="0"/>
              <a:t>Shigeru Ban + Atelierjones</a:t>
            </a:r>
            <a:endParaRPr lang="en-US" sz="2000" dirty="0"/>
          </a:p>
        </p:txBody>
      </p:sp>
      <p:sp>
        <p:nvSpPr>
          <p:cNvPr id="33" name="TextBox 32"/>
          <p:cNvSpPr txBox="1"/>
          <p:nvPr/>
        </p:nvSpPr>
        <p:spPr>
          <a:xfrm>
            <a:off x="3209029" y="4400790"/>
            <a:ext cx="3232030" cy="400110"/>
          </a:xfrm>
          <a:prstGeom prst="rect">
            <a:avLst/>
          </a:prstGeom>
          <a:noFill/>
        </p:spPr>
        <p:txBody>
          <a:bodyPr wrap="square" rtlCol="0">
            <a:spAutoFit/>
          </a:bodyPr>
          <a:lstStyle/>
          <a:p>
            <a:r>
              <a:rPr lang="en-US" sz="2000" dirty="0" smtClean="0"/>
              <a:t>Marlon Blackwell</a:t>
            </a:r>
            <a:endParaRPr lang="en-US" sz="2000" dirty="0"/>
          </a:p>
        </p:txBody>
      </p:sp>
      <p:sp>
        <p:nvSpPr>
          <p:cNvPr id="34" name="TextBox 33"/>
          <p:cNvSpPr txBox="1"/>
          <p:nvPr/>
        </p:nvSpPr>
        <p:spPr>
          <a:xfrm>
            <a:off x="261670" y="1747021"/>
            <a:ext cx="2708694" cy="400110"/>
          </a:xfrm>
          <a:prstGeom prst="rect">
            <a:avLst/>
          </a:prstGeom>
          <a:noFill/>
        </p:spPr>
        <p:txBody>
          <a:bodyPr wrap="square" rtlCol="0">
            <a:spAutoFit/>
          </a:bodyPr>
          <a:lstStyle/>
          <a:p>
            <a:r>
              <a:rPr lang="en-US" sz="2000" dirty="0" smtClean="0"/>
              <a:t>ARO</a:t>
            </a:r>
            <a:endParaRPr lang="en-US" sz="2000" dirty="0"/>
          </a:p>
        </p:txBody>
      </p:sp>
      <p:sp>
        <p:nvSpPr>
          <p:cNvPr id="35" name="TextBox 34"/>
          <p:cNvSpPr txBox="1"/>
          <p:nvPr/>
        </p:nvSpPr>
        <p:spPr>
          <a:xfrm>
            <a:off x="5980980" y="2113223"/>
            <a:ext cx="2708694" cy="400110"/>
          </a:xfrm>
          <a:prstGeom prst="rect">
            <a:avLst/>
          </a:prstGeom>
          <a:noFill/>
        </p:spPr>
        <p:txBody>
          <a:bodyPr wrap="square" rtlCol="0">
            <a:spAutoFit/>
          </a:bodyPr>
          <a:lstStyle/>
          <a:p>
            <a:r>
              <a:rPr lang="en-US" sz="2000" dirty="0" smtClean="0">
                <a:solidFill>
                  <a:schemeClr val="accent4"/>
                </a:solidFill>
              </a:rPr>
              <a:t>Payette</a:t>
            </a:r>
            <a:endParaRPr lang="en-US" sz="2000" dirty="0">
              <a:solidFill>
                <a:schemeClr val="accent4"/>
              </a:solidFill>
            </a:endParaRPr>
          </a:p>
        </p:txBody>
      </p:sp>
    </p:spTree>
    <p:extLst>
      <p:ext uri="{BB962C8B-B14F-4D97-AF65-F5344CB8AC3E}">
        <p14:creationId xmlns:p14="http://schemas.microsoft.com/office/powerpoint/2010/main" val="2234696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Office Visits (5)</a:t>
            </a:r>
            <a:endParaRPr lang="en-US" sz="2600" dirty="0"/>
          </a:p>
        </p:txBody>
      </p:sp>
      <p:sp>
        <p:nvSpPr>
          <p:cNvPr id="5" name="TextBox 4"/>
          <p:cNvSpPr txBox="1"/>
          <p:nvPr/>
        </p:nvSpPr>
        <p:spPr>
          <a:xfrm>
            <a:off x="5975229" y="2455824"/>
            <a:ext cx="2708694" cy="400110"/>
          </a:xfrm>
          <a:prstGeom prst="rect">
            <a:avLst/>
          </a:prstGeom>
          <a:noFill/>
        </p:spPr>
        <p:txBody>
          <a:bodyPr wrap="square" rtlCol="0">
            <a:spAutoFit/>
          </a:bodyPr>
          <a:lstStyle/>
          <a:p>
            <a:r>
              <a:rPr lang="en-US" sz="2000" dirty="0" smtClean="0"/>
              <a:t>Perkins + Will</a:t>
            </a:r>
            <a:endParaRPr lang="en-US" sz="2000" dirty="0"/>
          </a:p>
        </p:txBody>
      </p:sp>
      <p:sp>
        <p:nvSpPr>
          <p:cNvPr id="6" name="TextBox 5"/>
          <p:cNvSpPr txBox="1"/>
          <p:nvPr/>
        </p:nvSpPr>
        <p:spPr>
          <a:xfrm>
            <a:off x="3217654" y="3611710"/>
            <a:ext cx="2708694" cy="400110"/>
          </a:xfrm>
          <a:prstGeom prst="rect">
            <a:avLst/>
          </a:prstGeom>
          <a:noFill/>
        </p:spPr>
        <p:txBody>
          <a:bodyPr wrap="square" rtlCol="0">
            <a:spAutoFit/>
          </a:bodyPr>
          <a:lstStyle/>
          <a:p>
            <a:r>
              <a:rPr lang="en-US" sz="2000" dirty="0" smtClean="0">
                <a:solidFill>
                  <a:schemeClr val="accent4"/>
                </a:solidFill>
              </a:rPr>
              <a:t>LMN</a:t>
            </a:r>
            <a:endParaRPr lang="en-US" sz="2000" dirty="0">
              <a:solidFill>
                <a:schemeClr val="accent4"/>
              </a:solidFill>
            </a:endParaRPr>
          </a:p>
        </p:txBody>
      </p:sp>
      <p:sp>
        <p:nvSpPr>
          <p:cNvPr id="7" name="TextBox 6"/>
          <p:cNvSpPr txBox="1"/>
          <p:nvPr/>
        </p:nvSpPr>
        <p:spPr>
          <a:xfrm>
            <a:off x="261670" y="3623538"/>
            <a:ext cx="2708694" cy="400110"/>
          </a:xfrm>
          <a:prstGeom prst="rect">
            <a:avLst/>
          </a:prstGeom>
          <a:noFill/>
        </p:spPr>
        <p:txBody>
          <a:bodyPr wrap="square" rtlCol="0">
            <a:spAutoFit/>
          </a:bodyPr>
          <a:lstStyle/>
          <a:p>
            <a:r>
              <a:rPr lang="en-US" sz="2000" dirty="0" smtClean="0">
                <a:solidFill>
                  <a:schemeClr val="accent4"/>
                </a:solidFill>
              </a:rPr>
              <a:t>EHDD</a:t>
            </a:r>
            <a:endParaRPr lang="en-US" sz="2000" dirty="0">
              <a:solidFill>
                <a:schemeClr val="accent4"/>
              </a:solidFill>
            </a:endParaRPr>
          </a:p>
        </p:txBody>
      </p:sp>
      <p:sp>
        <p:nvSpPr>
          <p:cNvPr id="8" name="TextBox 7"/>
          <p:cNvSpPr txBox="1"/>
          <p:nvPr/>
        </p:nvSpPr>
        <p:spPr>
          <a:xfrm>
            <a:off x="261670" y="2076431"/>
            <a:ext cx="2708694" cy="400110"/>
          </a:xfrm>
          <a:prstGeom prst="rect">
            <a:avLst/>
          </a:prstGeom>
          <a:noFill/>
        </p:spPr>
        <p:txBody>
          <a:bodyPr wrap="square" rtlCol="0">
            <a:spAutoFit/>
          </a:bodyPr>
          <a:lstStyle/>
          <a:p>
            <a:r>
              <a:rPr lang="en-US" sz="2000" dirty="0" smtClean="0">
                <a:solidFill>
                  <a:schemeClr val="accent4"/>
                </a:solidFill>
              </a:rPr>
              <a:t>B&amp;H Architects</a:t>
            </a:r>
            <a:endParaRPr lang="en-US" sz="2000" dirty="0">
              <a:solidFill>
                <a:schemeClr val="accent4"/>
              </a:solidFill>
            </a:endParaRPr>
          </a:p>
        </p:txBody>
      </p:sp>
      <p:sp>
        <p:nvSpPr>
          <p:cNvPr id="9" name="TextBox 8"/>
          <p:cNvSpPr txBox="1"/>
          <p:nvPr/>
        </p:nvSpPr>
        <p:spPr>
          <a:xfrm>
            <a:off x="261670" y="4400790"/>
            <a:ext cx="2708694" cy="400110"/>
          </a:xfrm>
          <a:prstGeom prst="rect">
            <a:avLst/>
          </a:prstGeom>
          <a:noFill/>
        </p:spPr>
        <p:txBody>
          <a:bodyPr wrap="square" rtlCol="0">
            <a:spAutoFit/>
          </a:bodyPr>
          <a:lstStyle/>
          <a:p>
            <a:r>
              <a:rPr lang="en-US" sz="2000" dirty="0" smtClean="0">
                <a:solidFill>
                  <a:schemeClr val="accent4"/>
                </a:solidFill>
              </a:rPr>
              <a:t>Hacker</a:t>
            </a:r>
            <a:endParaRPr lang="en-US" sz="2000" dirty="0">
              <a:solidFill>
                <a:schemeClr val="accent4"/>
              </a:solidFill>
            </a:endParaRPr>
          </a:p>
        </p:txBody>
      </p:sp>
      <p:sp>
        <p:nvSpPr>
          <p:cNvPr id="10" name="TextBox 9"/>
          <p:cNvSpPr txBox="1"/>
          <p:nvPr/>
        </p:nvSpPr>
        <p:spPr>
          <a:xfrm>
            <a:off x="261670" y="2855591"/>
            <a:ext cx="2708694" cy="400110"/>
          </a:xfrm>
          <a:prstGeom prst="rect">
            <a:avLst/>
          </a:prstGeom>
          <a:noFill/>
        </p:spPr>
        <p:txBody>
          <a:bodyPr wrap="square" rtlCol="0">
            <a:spAutoFit/>
          </a:bodyPr>
          <a:lstStyle/>
          <a:p>
            <a:r>
              <a:rPr lang="en-US" sz="2000" dirty="0" smtClean="0"/>
              <a:t>BORA</a:t>
            </a:r>
            <a:endParaRPr lang="en-US" sz="2000" dirty="0"/>
          </a:p>
        </p:txBody>
      </p:sp>
      <p:sp>
        <p:nvSpPr>
          <p:cNvPr id="11" name="TextBox 10"/>
          <p:cNvSpPr txBox="1"/>
          <p:nvPr/>
        </p:nvSpPr>
        <p:spPr>
          <a:xfrm>
            <a:off x="261670" y="2447949"/>
            <a:ext cx="2708694" cy="400110"/>
          </a:xfrm>
          <a:prstGeom prst="rect">
            <a:avLst/>
          </a:prstGeom>
          <a:noFill/>
        </p:spPr>
        <p:txBody>
          <a:bodyPr wrap="square" rtlCol="0">
            <a:spAutoFit/>
          </a:bodyPr>
          <a:lstStyle/>
          <a:p>
            <a:r>
              <a:rPr lang="en-US" sz="2000" dirty="0" smtClean="0">
                <a:solidFill>
                  <a:schemeClr val="accent4"/>
                </a:solidFill>
              </a:rPr>
              <a:t>Bohlin Cywinski Jackson</a:t>
            </a:r>
            <a:endParaRPr lang="en-US" sz="2000" dirty="0">
              <a:solidFill>
                <a:schemeClr val="accent4"/>
              </a:solidFill>
            </a:endParaRPr>
          </a:p>
        </p:txBody>
      </p:sp>
      <p:sp>
        <p:nvSpPr>
          <p:cNvPr id="12" name="TextBox 11"/>
          <p:cNvSpPr txBox="1"/>
          <p:nvPr/>
        </p:nvSpPr>
        <p:spPr>
          <a:xfrm>
            <a:off x="3209029" y="3229211"/>
            <a:ext cx="2708694" cy="400110"/>
          </a:xfrm>
          <a:prstGeom prst="rect">
            <a:avLst/>
          </a:prstGeom>
          <a:noFill/>
        </p:spPr>
        <p:txBody>
          <a:bodyPr wrap="square" rtlCol="0">
            <a:spAutoFit/>
          </a:bodyPr>
          <a:lstStyle/>
          <a:p>
            <a:r>
              <a:rPr lang="en-US" sz="2000" dirty="0" smtClean="0"/>
              <a:t>Lever</a:t>
            </a:r>
            <a:endParaRPr lang="en-US" sz="2000" dirty="0"/>
          </a:p>
        </p:txBody>
      </p:sp>
      <p:sp>
        <p:nvSpPr>
          <p:cNvPr id="13" name="TextBox 12"/>
          <p:cNvSpPr txBox="1"/>
          <p:nvPr/>
        </p:nvSpPr>
        <p:spPr>
          <a:xfrm>
            <a:off x="261670" y="4012364"/>
            <a:ext cx="2708694" cy="400110"/>
          </a:xfrm>
          <a:prstGeom prst="rect">
            <a:avLst/>
          </a:prstGeom>
          <a:noFill/>
        </p:spPr>
        <p:txBody>
          <a:bodyPr wrap="square" rtlCol="0">
            <a:spAutoFit/>
          </a:bodyPr>
          <a:lstStyle/>
          <a:p>
            <a:r>
              <a:rPr lang="en-US" sz="2000" dirty="0" smtClean="0">
                <a:solidFill>
                  <a:schemeClr val="accent4"/>
                </a:solidFill>
              </a:rPr>
              <a:t>Gensler</a:t>
            </a:r>
            <a:endParaRPr lang="en-US" sz="2000" dirty="0">
              <a:solidFill>
                <a:schemeClr val="accent4"/>
              </a:solidFill>
            </a:endParaRPr>
          </a:p>
        </p:txBody>
      </p:sp>
      <p:sp>
        <p:nvSpPr>
          <p:cNvPr id="14" name="TextBox 13"/>
          <p:cNvSpPr txBox="1"/>
          <p:nvPr/>
        </p:nvSpPr>
        <p:spPr>
          <a:xfrm>
            <a:off x="261670" y="3232559"/>
            <a:ext cx="2708694" cy="400110"/>
          </a:xfrm>
          <a:prstGeom prst="rect">
            <a:avLst/>
          </a:prstGeom>
          <a:noFill/>
        </p:spPr>
        <p:txBody>
          <a:bodyPr wrap="square" rtlCol="0">
            <a:spAutoFit/>
          </a:bodyPr>
          <a:lstStyle/>
          <a:p>
            <a:r>
              <a:rPr lang="en-US" sz="2000" dirty="0" smtClean="0">
                <a:solidFill>
                  <a:schemeClr val="accent4"/>
                </a:solidFill>
              </a:rPr>
              <a:t>DLR Group</a:t>
            </a:r>
            <a:endParaRPr lang="en-US" sz="2000" dirty="0">
              <a:solidFill>
                <a:schemeClr val="accent4"/>
              </a:solidFill>
            </a:endParaRPr>
          </a:p>
        </p:txBody>
      </p:sp>
      <p:sp>
        <p:nvSpPr>
          <p:cNvPr id="15" name="TextBox 14"/>
          <p:cNvSpPr txBox="1"/>
          <p:nvPr/>
        </p:nvSpPr>
        <p:spPr>
          <a:xfrm>
            <a:off x="3206155" y="4763508"/>
            <a:ext cx="2708694" cy="400110"/>
          </a:xfrm>
          <a:prstGeom prst="rect">
            <a:avLst/>
          </a:prstGeom>
          <a:noFill/>
        </p:spPr>
        <p:txBody>
          <a:bodyPr wrap="square" rtlCol="0">
            <a:spAutoFit/>
          </a:bodyPr>
          <a:lstStyle/>
          <a:p>
            <a:r>
              <a:rPr lang="en-US" sz="2000" dirty="0" smtClean="0">
                <a:solidFill>
                  <a:schemeClr val="accent4"/>
                </a:solidFill>
              </a:rPr>
              <a:t>McGranahan Architects </a:t>
            </a:r>
            <a:endParaRPr lang="en-US" sz="2000" dirty="0">
              <a:solidFill>
                <a:schemeClr val="accent4"/>
              </a:solidFill>
            </a:endParaRPr>
          </a:p>
        </p:txBody>
      </p:sp>
      <p:sp>
        <p:nvSpPr>
          <p:cNvPr id="16" name="TextBox 15"/>
          <p:cNvSpPr txBox="1"/>
          <p:nvPr/>
        </p:nvSpPr>
        <p:spPr>
          <a:xfrm>
            <a:off x="3211903" y="5069710"/>
            <a:ext cx="2708694" cy="400110"/>
          </a:xfrm>
          <a:prstGeom prst="rect">
            <a:avLst/>
          </a:prstGeom>
          <a:noFill/>
        </p:spPr>
        <p:txBody>
          <a:bodyPr wrap="square" rtlCol="0">
            <a:spAutoFit/>
          </a:bodyPr>
          <a:lstStyle/>
          <a:p>
            <a:r>
              <a:rPr lang="en-US" sz="2000" dirty="0" smtClean="0">
                <a:solidFill>
                  <a:schemeClr val="accent4"/>
                </a:solidFill>
              </a:rPr>
              <a:t>Mithun</a:t>
            </a:r>
            <a:r>
              <a:rPr lang="en-US" sz="2000" dirty="0" smtClean="0"/>
              <a:t> </a:t>
            </a:r>
            <a:endParaRPr lang="en-US" sz="2000" dirty="0"/>
          </a:p>
        </p:txBody>
      </p:sp>
      <p:sp>
        <p:nvSpPr>
          <p:cNvPr id="17" name="TextBox 16"/>
          <p:cNvSpPr txBox="1"/>
          <p:nvPr/>
        </p:nvSpPr>
        <p:spPr>
          <a:xfrm>
            <a:off x="5953667" y="4766150"/>
            <a:ext cx="3071004" cy="400110"/>
          </a:xfrm>
          <a:prstGeom prst="rect">
            <a:avLst/>
          </a:prstGeom>
          <a:noFill/>
        </p:spPr>
        <p:txBody>
          <a:bodyPr wrap="square" rtlCol="0">
            <a:spAutoFit/>
          </a:bodyPr>
          <a:lstStyle/>
          <a:p>
            <a:r>
              <a:rPr lang="en-US" sz="2000" dirty="0" smtClean="0">
                <a:solidFill>
                  <a:schemeClr val="accent4"/>
                </a:solidFill>
              </a:rPr>
              <a:t>William Rawn Associates </a:t>
            </a:r>
            <a:endParaRPr lang="en-US" sz="2000" dirty="0">
              <a:solidFill>
                <a:schemeClr val="accent4"/>
              </a:solidFill>
            </a:endParaRPr>
          </a:p>
        </p:txBody>
      </p:sp>
      <p:sp>
        <p:nvSpPr>
          <p:cNvPr id="18" name="TextBox 17"/>
          <p:cNvSpPr txBox="1"/>
          <p:nvPr/>
        </p:nvSpPr>
        <p:spPr>
          <a:xfrm>
            <a:off x="3211903" y="2493998"/>
            <a:ext cx="2708694" cy="400110"/>
          </a:xfrm>
          <a:prstGeom prst="rect">
            <a:avLst/>
          </a:prstGeom>
          <a:noFill/>
        </p:spPr>
        <p:txBody>
          <a:bodyPr wrap="square" rtlCol="0">
            <a:spAutoFit/>
          </a:bodyPr>
          <a:lstStyle/>
          <a:p>
            <a:r>
              <a:rPr lang="en-US" sz="2000" dirty="0" smtClean="0">
                <a:solidFill>
                  <a:schemeClr val="accent4"/>
                </a:solidFill>
              </a:rPr>
              <a:t>Integrus </a:t>
            </a:r>
            <a:endParaRPr lang="en-US" sz="2000" dirty="0">
              <a:solidFill>
                <a:schemeClr val="accent4"/>
              </a:solidFill>
            </a:endParaRPr>
          </a:p>
        </p:txBody>
      </p:sp>
      <p:sp>
        <p:nvSpPr>
          <p:cNvPr id="19" name="TextBox 18"/>
          <p:cNvSpPr txBox="1"/>
          <p:nvPr/>
        </p:nvSpPr>
        <p:spPr>
          <a:xfrm>
            <a:off x="5934973" y="3997862"/>
            <a:ext cx="2708694" cy="400110"/>
          </a:xfrm>
          <a:prstGeom prst="rect">
            <a:avLst/>
          </a:prstGeom>
          <a:noFill/>
        </p:spPr>
        <p:txBody>
          <a:bodyPr wrap="square" rtlCol="0">
            <a:spAutoFit/>
          </a:bodyPr>
          <a:lstStyle/>
          <a:p>
            <a:r>
              <a:rPr lang="en-US" sz="2000" dirty="0" smtClean="0">
                <a:solidFill>
                  <a:schemeClr val="accent4"/>
                </a:solidFill>
              </a:rPr>
              <a:t>Smith Group </a:t>
            </a:r>
            <a:endParaRPr lang="en-US" sz="2000" dirty="0">
              <a:solidFill>
                <a:schemeClr val="accent4"/>
              </a:solidFill>
            </a:endParaRPr>
          </a:p>
        </p:txBody>
      </p:sp>
      <p:sp>
        <p:nvSpPr>
          <p:cNvPr id="20" name="TextBox 19"/>
          <p:cNvSpPr txBox="1"/>
          <p:nvPr/>
        </p:nvSpPr>
        <p:spPr>
          <a:xfrm>
            <a:off x="5950789" y="3233894"/>
            <a:ext cx="3232030" cy="400110"/>
          </a:xfrm>
          <a:prstGeom prst="rect">
            <a:avLst/>
          </a:prstGeom>
          <a:noFill/>
        </p:spPr>
        <p:txBody>
          <a:bodyPr wrap="square" rtlCol="0">
            <a:spAutoFit/>
          </a:bodyPr>
          <a:lstStyle/>
          <a:p>
            <a:r>
              <a:rPr lang="en-US" sz="2000" dirty="0">
                <a:solidFill>
                  <a:schemeClr val="accent4"/>
                </a:solidFill>
              </a:rPr>
              <a:t>Skidmore</a:t>
            </a:r>
            <a:r>
              <a:rPr lang="en-US" sz="2000" dirty="0" smtClean="0"/>
              <a:t> </a:t>
            </a:r>
            <a:r>
              <a:rPr lang="en-US" sz="2000" dirty="0" smtClean="0">
                <a:solidFill>
                  <a:schemeClr val="accent4"/>
                </a:solidFill>
              </a:rPr>
              <a:t>Ownings &amp; Merrill</a:t>
            </a:r>
            <a:endParaRPr lang="en-US" sz="2000" dirty="0">
              <a:solidFill>
                <a:schemeClr val="accent4"/>
              </a:solidFill>
            </a:endParaRPr>
          </a:p>
        </p:txBody>
      </p:sp>
      <p:sp>
        <p:nvSpPr>
          <p:cNvPr id="21" name="TextBox 20"/>
          <p:cNvSpPr txBox="1"/>
          <p:nvPr/>
        </p:nvSpPr>
        <p:spPr>
          <a:xfrm>
            <a:off x="261670" y="5130310"/>
            <a:ext cx="3232030" cy="400110"/>
          </a:xfrm>
          <a:prstGeom prst="rect">
            <a:avLst/>
          </a:prstGeom>
          <a:noFill/>
        </p:spPr>
        <p:txBody>
          <a:bodyPr wrap="square" rtlCol="0">
            <a:spAutoFit/>
          </a:bodyPr>
          <a:lstStyle/>
          <a:p>
            <a:r>
              <a:rPr lang="en-US" sz="2000" dirty="0" smtClean="0">
                <a:solidFill>
                  <a:schemeClr val="accent4"/>
                </a:solidFill>
              </a:rPr>
              <a:t>HLW</a:t>
            </a:r>
            <a:endParaRPr lang="en-US" sz="2000" dirty="0">
              <a:solidFill>
                <a:schemeClr val="accent4"/>
              </a:solidFill>
            </a:endParaRPr>
          </a:p>
        </p:txBody>
      </p:sp>
      <p:sp>
        <p:nvSpPr>
          <p:cNvPr id="22" name="TextBox 21"/>
          <p:cNvSpPr txBox="1"/>
          <p:nvPr/>
        </p:nvSpPr>
        <p:spPr>
          <a:xfrm>
            <a:off x="3209029" y="2105104"/>
            <a:ext cx="3232030" cy="400110"/>
          </a:xfrm>
          <a:prstGeom prst="rect">
            <a:avLst/>
          </a:prstGeom>
          <a:noFill/>
        </p:spPr>
        <p:txBody>
          <a:bodyPr wrap="square" rtlCol="0">
            <a:spAutoFit/>
          </a:bodyPr>
          <a:lstStyle/>
          <a:p>
            <a:r>
              <a:rPr lang="en-US" sz="2000" dirty="0" smtClean="0">
                <a:solidFill>
                  <a:schemeClr val="accent4"/>
                </a:solidFill>
              </a:rPr>
              <a:t>Hultz| BHU Engineers</a:t>
            </a:r>
            <a:endParaRPr lang="en-US" sz="2000" dirty="0">
              <a:solidFill>
                <a:schemeClr val="accent4"/>
              </a:solidFill>
            </a:endParaRPr>
          </a:p>
        </p:txBody>
      </p:sp>
      <p:sp>
        <p:nvSpPr>
          <p:cNvPr id="23" name="TextBox 22"/>
          <p:cNvSpPr txBox="1"/>
          <p:nvPr/>
        </p:nvSpPr>
        <p:spPr>
          <a:xfrm>
            <a:off x="261670" y="4770611"/>
            <a:ext cx="3232030" cy="400110"/>
          </a:xfrm>
          <a:prstGeom prst="rect">
            <a:avLst/>
          </a:prstGeom>
          <a:noFill/>
        </p:spPr>
        <p:txBody>
          <a:bodyPr wrap="square" rtlCol="0">
            <a:spAutoFit/>
          </a:bodyPr>
          <a:lstStyle/>
          <a:p>
            <a:r>
              <a:rPr lang="en-US" sz="2000" dirty="0" smtClean="0">
                <a:solidFill>
                  <a:schemeClr val="accent4"/>
                </a:solidFill>
              </a:rPr>
              <a:t>Henneberry Eddy Architects</a:t>
            </a:r>
            <a:endParaRPr lang="en-US" sz="2000" dirty="0">
              <a:solidFill>
                <a:schemeClr val="accent4"/>
              </a:solidFill>
            </a:endParaRPr>
          </a:p>
        </p:txBody>
      </p:sp>
      <p:sp>
        <p:nvSpPr>
          <p:cNvPr id="24" name="TextBox 23"/>
          <p:cNvSpPr txBox="1"/>
          <p:nvPr/>
        </p:nvSpPr>
        <p:spPr>
          <a:xfrm>
            <a:off x="5982919" y="5132150"/>
            <a:ext cx="3232030" cy="400110"/>
          </a:xfrm>
          <a:prstGeom prst="rect">
            <a:avLst/>
          </a:prstGeom>
          <a:noFill/>
        </p:spPr>
        <p:txBody>
          <a:bodyPr wrap="square" rtlCol="0">
            <a:spAutoFit/>
          </a:bodyPr>
          <a:lstStyle/>
          <a:p>
            <a:r>
              <a:rPr lang="en-US" sz="2000" dirty="0" smtClean="0">
                <a:solidFill>
                  <a:schemeClr val="accent4"/>
                </a:solidFill>
              </a:rPr>
              <a:t>WRNS Studio</a:t>
            </a:r>
            <a:endParaRPr lang="en-US" sz="2000" dirty="0">
              <a:solidFill>
                <a:schemeClr val="accent4"/>
              </a:solidFill>
            </a:endParaRPr>
          </a:p>
        </p:txBody>
      </p:sp>
      <p:sp>
        <p:nvSpPr>
          <p:cNvPr id="25" name="TextBox 24"/>
          <p:cNvSpPr txBox="1"/>
          <p:nvPr/>
        </p:nvSpPr>
        <p:spPr>
          <a:xfrm>
            <a:off x="3209029" y="2856287"/>
            <a:ext cx="3232030" cy="400110"/>
          </a:xfrm>
          <a:prstGeom prst="rect">
            <a:avLst/>
          </a:prstGeom>
          <a:noFill/>
        </p:spPr>
        <p:txBody>
          <a:bodyPr wrap="square" rtlCol="0">
            <a:spAutoFit/>
          </a:bodyPr>
          <a:lstStyle/>
          <a:p>
            <a:r>
              <a:rPr lang="en-US" sz="2000" dirty="0" smtClean="0">
                <a:solidFill>
                  <a:schemeClr val="accent4"/>
                </a:solidFill>
              </a:rPr>
              <a:t>John Ronan Architects</a:t>
            </a:r>
            <a:endParaRPr lang="en-US" sz="2000" dirty="0">
              <a:solidFill>
                <a:schemeClr val="accent4"/>
              </a:solidFill>
            </a:endParaRPr>
          </a:p>
        </p:txBody>
      </p:sp>
      <p:sp>
        <p:nvSpPr>
          <p:cNvPr id="26" name="TextBox 25"/>
          <p:cNvSpPr txBox="1"/>
          <p:nvPr/>
        </p:nvSpPr>
        <p:spPr>
          <a:xfrm>
            <a:off x="3211903" y="4003930"/>
            <a:ext cx="3232030" cy="400110"/>
          </a:xfrm>
          <a:prstGeom prst="rect">
            <a:avLst/>
          </a:prstGeom>
          <a:noFill/>
        </p:spPr>
        <p:txBody>
          <a:bodyPr wrap="square" rtlCol="0">
            <a:spAutoFit/>
          </a:bodyPr>
          <a:lstStyle/>
          <a:p>
            <a:r>
              <a:rPr lang="en-US" sz="2000" dirty="0" smtClean="0">
                <a:solidFill>
                  <a:schemeClr val="accent4"/>
                </a:solidFill>
              </a:rPr>
              <a:t>Mahlum</a:t>
            </a:r>
            <a:endParaRPr lang="en-US" sz="2000" dirty="0">
              <a:solidFill>
                <a:schemeClr val="accent4"/>
              </a:solidFill>
            </a:endParaRPr>
          </a:p>
        </p:txBody>
      </p:sp>
      <p:sp>
        <p:nvSpPr>
          <p:cNvPr id="27" name="TextBox 26"/>
          <p:cNvSpPr txBox="1"/>
          <p:nvPr/>
        </p:nvSpPr>
        <p:spPr>
          <a:xfrm>
            <a:off x="5966604" y="1736569"/>
            <a:ext cx="3232030" cy="400110"/>
          </a:xfrm>
          <a:prstGeom prst="rect">
            <a:avLst/>
          </a:prstGeom>
          <a:noFill/>
        </p:spPr>
        <p:txBody>
          <a:bodyPr wrap="square" rtlCol="0">
            <a:spAutoFit/>
          </a:bodyPr>
          <a:lstStyle/>
          <a:p>
            <a:r>
              <a:rPr lang="en-US" sz="2000" dirty="0" smtClean="0">
                <a:solidFill>
                  <a:schemeClr val="accent4"/>
                </a:solidFill>
              </a:rPr>
              <a:t>Miller Hull</a:t>
            </a:r>
            <a:endParaRPr lang="en-US" sz="2000" dirty="0">
              <a:solidFill>
                <a:schemeClr val="accent4"/>
              </a:solidFill>
            </a:endParaRPr>
          </a:p>
        </p:txBody>
      </p:sp>
      <p:sp>
        <p:nvSpPr>
          <p:cNvPr id="28" name="TextBox 27"/>
          <p:cNvSpPr txBox="1"/>
          <p:nvPr/>
        </p:nvSpPr>
        <p:spPr>
          <a:xfrm>
            <a:off x="3211903" y="5451517"/>
            <a:ext cx="3232030" cy="400110"/>
          </a:xfrm>
          <a:prstGeom prst="rect">
            <a:avLst/>
          </a:prstGeom>
          <a:noFill/>
        </p:spPr>
        <p:txBody>
          <a:bodyPr wrap="square" rtlCol="0">
            <a:spAutoFit/>
          </a:bodyPr>
          <a:lstStyle/>
          <a:p>
            <a:r>
              <a:rPr lang="en-US" sz="2000" dirty="0" smtClean="0">
                <a:solidFill>
                  <a:schemeClr val="accent4"/>
                </a:solidFill>
              </a:rPr>
              <a:t>Miller Hayashi</a:t>
            </a:r>
            <a:endParaRPr lang="en-US" sz="2000" dirty="0">
              <a:solidFill>
                <a:schemeClr val="accent4"/>
              </a:solidFill>
            </a:endParaRPr>
          </a:p>
        </p:txBody>
      </p:sp>
      <p:sp>
        <p:nvSpPr>
          <p:cNvPr id="29" name="TextBox 28"/>
          <p:cNvSpPr txBox="1"/>
          <p:nvPr/>
        </p:nvSpPr>
        <p:spPr>
          <a:xfrm>
            <a:off x="5950789" y="4397972"/>
            <a:ext cx="3232030" cy="400110"/>
          </a:xfrm>
          <a:prstGeom prst="rect">
            <a:avLst/>
          </a:prstGeom>
          <a:noFill/>
        </p:spPr>
        <p:txBody>
          <a:bodyPr wrap="square" rtlCol="0">
            <a:spAutoFit/>
          </a:bodyPr>
          <a:lstStyle/>
          <a:p>
            <a:r>
              <a:rPr lang="en-US" sz="2000" dirty="0" smtClean="0">
                <a:solidFill>
                  <a:schemeClr val="accent4"/>
                </a:solidFill>
              </a:rPr>
              <a:t>Studio Meng Strazzara</a:t>
            </a:r>
            <a:endParaRPr lang="en-US" sz="2000" dirty="0">
              <a:solidFill>
                <a:schemeClr val="accent4"/>
              </a:solidFill>
            </a:endParaRPr>
          </a:p>
        </p:txBody>
      </p:sp>
      <p:sp>
        <p:nvSpPr>
          <p:cNvPr id="30" name="TextBox 29"/>
          <p:cNvSpPr txBox="1"/>
          <p:nvPr/>
        </p:nvSpPr>
        <p:spPr>
          <a:xfrm>
            <a:off x="3217654" y="1745405"/>
            <a:ext cx="3232030" cy="400110"/>
          </a:xfrm>
          <a:prstGeom prst="rect">
            <a:avLst/>
          </a:prstGeom>
          <a:noFill/>
        </p:spPr>
        <p:txBody>
          <a:bodyPr wrap="square" rtlCol="0">
            <a:spAutoFit/>
          </a:bodyPr>
          <a:lstStyle/>
          <a:p>
            <a:r>
              <a:rPr lang="en-US" sz="2000" dirty="0" smtClean="0">
                <a:solidFill>
                  <a:schemeClr val="accent4"/>
                </a:solidFill>
              </a:rPr>
              <a:t>Hoist</a:t>
            </a:r>
            <a:endParaRPr lang="en-US" sz="2000" dirty="0">
              <a:solidFill>
                <a:schemeClr val="accent4"/>
              </a:solidFill>
            </a:endParaRPr>
          </a:p>
        </p:txBody>
      </p:sp>
      <p:sp>
        <p:nvSpPr>
          <p:cNvPr id="31" name="TextBox 30"/>
          <p:cNvSpPr txBox="1"/>
          <p:nvPr/>
        </p:nvSpPr>
        <p:spPr>
          <a:xfrm>
            <a:off x="5980980" y="3622267"/>
            <a:ext cx="3232030" cy="400110"/>
          </a:xfrm>
          <a:prstGeom prst="rect">
            <a:avLst/>
          </a:prstGeom>
          <a:noFill/>
        </p:spPr>
        <p:txBody>
          <a:bodyPr wrap="square" rtlCol="0">
            <a:spAutoFit/>
          </a:bodyPr>
          <a:lstStyle/>
          <a:p>
            <a:r>
              <a:rPr lang="en-US" sz="2000" dirty="0" smtClean="0">
                <a:solidFill>
                  <a:schemeClr val="accent4"/>
                </a:solidFill>
              </a:rPr>
              <a:t>Skylab</a:t>
            </a:r>
            <a:endParaRPr lang="en-US" sz="2000" dirty="0">
              <a:solidFill>
                <a:schemeClr val="accent4"/>
              </a:solidFill>
            </a:endParaRPr>
          </a:p>
        </p:txBody>
      </p:sp>
      <p:sp>
        <p:nvSpPr>
          <p:cNvPr id="32" name="TextBox 31"/>
          <p:cNvSpPr txBox="1"/>
          <p:nvPr/>
        </p:nvSpPr>
        <p:spPr>
          <a:xfrm>
            <a:off x="5950789" y="2833784"/>
            <a:ext cx="3232030" cy="400110"/>
          </a:xfrm>
          <a:prstGeom prst="rect">
            <a:avLst/>
          </a:prstGeom>
          <a:noFill/>
        </p:spPr>
        <p:txBody>
          <a:bodyPr wrap="square" rtlCol="0">
            <a:spAutoFit/>
          </a:bodyPr>
          <a:lstStyle/>
          <a:p>
            <a:r>
              <a:rPr lang="en-US" sz="2000" dirty="0" smtClean="0"/>
              <a:t>Shigeru Ban + Atelierjones</a:t>
            </a:r>
            <a:endParaRPr lang="en-US" sz="2000" dirty="0"/>
          </a:p>
        </p:txBody>
      </p:sp>
      <p:sp>
        <p:nvSpPr>
          <p:cNvPr id="33" name="TextBox 32"/>
          <p:cNvSpPr txBox="1"/>
          <p:nvPr/>
        </p:nvSpPr>
        <p:spPr>
          <a:xfrm>
            <a:off x="3209029" y="4400790"/>
            <a:ext cx="3232030" cy="400110"/>
          </a:xfrm>
          <a:prstGeom prst="rect">
            <a:avLst/>
          </a:prstGeom>
          <a:noFill/>
        </p:spPr>
        <p:txBody>
          <a:bodyPr wrap="square" rtlCol="0">
            <a:spAutoFit/>
          </a:bodyPr>
          <a:lstStyle/>
          <a:p>
            <a:r>
              <a:rPr lang="en-US" sz="2000" dirty="0" smtClean="0">
                <a:solidFill>
                  <a:schemeClr val="accent4"/>
                </a:solidFill>
              </a:rPr>
              <a:t>Marlon Blackwell</a:t>
            </a:r>
            <a:endParaRPr lang="en-US" sz="2000" dirty="0">
              <a:solidFill>
                <a:schemeClr val="accent4"/>
              </a:solidFill>
            </a:endParaRPr>
          </a:p>
        </p:txBody>
      </p:sp>
      <p:sp>
        <p:nvSpPr>
          <p:cNvPr id="34" name="TextBox 33"/>
          <p:cNvSpPr txBox="1"/>
          <p:nvPr/>
        </p:nvSpPr>
        <p:spPr>
          <a:xfrm>
            <a:off x="261670" y="1747021"/>
            <a:ext cx="2708694" cy="400110"/>
          </a:xfrm>
          <a:prstGeom prst="rect">
            <a:avLst/>
          </a:prstGeom>
          <a:noFill/>
        </p:spPr>
        <p:txBody>
          <a:bodyPr wrap="square" rtlCol="0">
            <a:spAutoFit/>
          </a:bodyPr>
          <a:lstStyle/>
          <a:p>
            <a:r>
              <a:rPr lang="en-US" sz="2000" dirty="0" smtClean="0"/>
              <a:t>ARO</a:t>
            </a:r>
            <a:endParaRPr lang="en-US" sz="2000" dirty="0"/>
          </a:p>
        </p:txBody>
      </p:sp>
      <p:sp>
        <p:nvSpPr>
          <p:cNvPr id="35" name="TextBox 34"/>
          <p:cNvSpPr txBox="1"/>
          <p:nvPr/>
        </p:nvSpPr>
        <p:spPr>
          <a:xfrm>
            <a:off x="5980980" y="2095228"/>
            <a:ext cx="2708694" cy="400110"/>
          </a:xfrm>
          <a:prstGeom prst="rect">
            <a:avLst/>
          </a:prstGeom>
          <a:noFill/>
        </p:spPr>
        <p:txBody>
          <a:bodyPr wrap="square" rtlCol="0">
            <a:spAutoFit/>
          </a:bodyPr>
          <a:lstStyle/>
          <a:p>
            <a:r>
              <a:rPr lang="en-US" sz="2000" dirty="0" smtClean="0">
                <a:solidFill>
                  <a:schemeClr val="accent4"/>
                </a:solidFill>
              </a:rPr>
              <a:t>Payette</a:t>
            </a:r>
            <a:endParaRPr lang="en-US" sz="2000" dirty="0">
              <a:solidFill>
                <a:schemeClr val="accent4"/>
              </a:solidFill>
            </a:endParaRPr>
          </a:p>
        </p:txBody>
      </p:sp>
    </p:spTree>
    <p:extLst>
      <p:ext uri="{BB962C8B-B14F-4D97-AF65-F5344CB8AC3E}">
        <p14:creationId xmlns:p14="http://schemas.microsoft.com/office/powerpoint/2010/main" val="3942396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Recommendation for Award (3)</a:t>
            </a:r>
            <a:endParaRPr lang="en-US" sz="2600" dirty="0"/>
          </a:p>
        </p:txBody>
      </p:sp>
      <p:sp>
        <p:nvSpPr>
          <p:cNvPr id="5" name="TextBox 4"/>
          <p:cNvSpPr txBox="1"/>
          <p:nvPr/>
        </p:nvSpPr>
        <p:spPr>
          <a:xfrm>
            <a:off x="5975229" y="2455824"/>
            <a:ext cx="2708694" cy="400110"/>
          </a:xfrm>
          <a:prstGeom prst="rect">
            <a:avLst/>
          </a:prstGeom>
          <a:noFill/>
        </p:spPr>
        <p:txBody>
          <a:bodyPr wrap="square" rtlCol="0">
            <a:spAutoFit/>
          </a:bodyPr>
          <a:lstStyle/>
          <a:p>
            <a:r>
              <a:rPr lang="en-US" sz="2000" dirty="0" smtClean="0">
                <a:solidFill>
                  <a:schemeClr val="accent4"/>
                </a:solidFill>
              </a:rPr>
              <a:t>Perkins + Will</a:t>
            </a:r>
            <a:endParaRPr lang="en-US" sz="2000" dirty="0">
              <a:solidFill>
                <a:schemeClr val="accent4"/>
              </a:solidFill>
            </a:endParaRPr>
          </a:p>
        </p:txBody>
      </p:sp>
      <p:sp>
        <p:nvSpPr>
          <p:cNvPr id="6" name="TextBox 5"/>
          <p:cNvSpPr txBox="1"/>
          <p:nvPr/>
        </p:nvSpPr>
        <p:spPr>
          <a:xfrm>
            <a:off x="3217654" y="3611710"/>
            <a:ext cx="2708694" cy="400110"/>
          </a:xfrm>
          <a:prstGeom prst="rect">
            <a:avLst/>
          </a:prstGeom>
          <a:noFill/>
        </p:spPr>
        <p:txBody>
          <a:bodyPr wrap="square" rtlCol="0">
            <a:spAutoFit/>
          </a:bodyPr>
          <a:lstStyle/>
          <a:p>
            <a:r>
              <a:rPr lang="en-US" sz="2000" dirty="0" smtClean="0">
                <a:solidFill>
                  <a:schemeClr val="accent4"/>
                </a:solidFill>
              </a:rPr>
              <a:t>LMN</a:t>
            </a:r>
            <a:endParaRPr lang="en-US" sz="2000" dirty="0">
              <a:solidFill>
                <a:schemeClr val="accent4"/>
              </a:solidFill>
            </a:endParaRPr>
          </a:p>
        </p:txBody>
      </p:sp>
      <p:sp>
        <p:nvSpPr>
          <p:cNvPr id="7" name="TextBox 6"/>
          <p:cNvSpPr txBox="1"/>
          <p:nvPr/>
        </p:nvSpPr>
        <p:spPr>
          <a:xfrm>
            <a:off x="261670" y="3623538"/>
            <a:ext cx="2708694" cy="400110"/>
          </a:xfrm>
          <a:prstGeom prst="rect">
            <a:avLst/>
          </a:prstGeom>
          <a:noFill/>
        </p:spPr>
        <p:txBody>
          <a:bodyPr wrap="square" rtlCol="0">
            <a:spAutoFit/>
          </a:bodyPr>
          <a:lstStyle/>
          <a:p>
            <a:r>
              <a:rPr lang="en-US" sz="2000" dirty="0" smtClean="0">
                <a:solidFill>
                  <a:schemeClr val="accent4"/>
                </a:solidFill>
              </a:rPr>
              <a:t>EHDD</a:t>
            </a:r>
            <a:endParaRPr lang="en-US" sz="2000" dirty="0">
              <a:solidFill>
                <a:schemeClr val="accent4"/>
              </a:solidFill>
            </a:endParaRPr>
          </a:p>
        </p:txBody>
      </p:sp>
      <p:sp>
        <p:nvSpPr>
          <p:cNvPr id="8" name="TextBox 7"/>
          <p:cNvSpPr txBox="1"/>
          <p:nvPr/>
        </p:nvSpPr>
        <p:spPr>
          <a:xfrm>
            <a:off x="261670" y="2076431"/>
            <a:ext cx="2708694" cy="400110"/>
          </a:xfrm>
          <a:prstGeom prst="rect">
            <a:avLst/>
          </a:prstGeom>
          <a:noFill/>
        </p:spPr>
        <p:txBody>
          <a:bodyPr wrap="square" rtlCol="0">
            <a:spAutoFit/>
          </a:bodyPr>
          <a:lstStyle/>
          <a:p>
            <a:r>
              <a:rPr lang="en-US" sz="2000" dirty="0" smtClean="0">
                <a:solidFill>
                  <a:schemeClr val="accent4"/>
                </a:solidFill>
              </a:rPr>
              <a:t>B&amp;H Architects</a:t>
            </a:r>
            <a:endParaRPr lang="en-US" sz="2000" dirty="0">
              <a:solidFill>
                <a:schemeClr val="accent4"/>
              </a:solidFill>
            </a:endParaRPr>
          </a:p>
        </p:txBody>
      </p:sp>
      <p:sp>
        <p:nvSpPr>
          <p:cNvPr id="9" name="TextBox 8"/>
          <p:cNvSpPr txBox="1"/>
          <p:nvPr/>
        </p:nvSpPr>
        <p:spPr>
          <a:xfrm>
            <a:off x="261670" y="4400790"/>
            <a:ext cx="2708694" cy="400110"/>
          </a:xfrm>
          <a:prstGeom prst="rect">
            <a:avLst/>
          </a:prstGeom>
          <a:noFill/>
        </p:spPr>
        <p:txBody>
          <a:bodyPr wrap="square" rtlCol="0">
            <a:spAutoFit/>
          </a:bodyPr>
          <a:lstStyle/>
          <a:p>
            <a:r>
              <a:rPr lang="en-US" sz="2000" dirty="0" smtClean="0">
                <a:solidFill>
                  <a:schemeClr val="accent4"/>
                </a:solidFill>
              </a:rPr>
              <a:t>Hacker</a:t>
            </a:r>
            <a:endParaRPr lang="en-US" sz="2000" dirty="0">
              <a:solidFill>
                <a:schemeClr val="accent4"/>
              </a:solidFill>
            </a:endParaRPr>
          </a:p>
        </p:txBody>
      </p:sp>
      <p:sp>
        <p:nvSpPr>
          <p:cNvPr id="10" name="TextBox 9"/>
          <p:cNvSpPr txBox="1"/>
          <p:nvPr/>
        </p:nvSpPr>
        <p:spPr>
          <a:xfrm>
            <a:off x="261670" y="2855591"/>
            <a:ext cx="2708694" cy="400110"/>
          </a:xfrm>
          <a:prstGeom prst="rect">
            <a:avLst/>
          </a:prstGeom>
          <a:noFill/>
        </p:spPr>
        <p:txBody>
          <a:bodyPr wrap="square" rtlCol="0">
            <a:spAutoFit/>
          </a:bodyPr>
          <a:lstStyle/>
          <a:p>
            <a:r>
              <a:rPr lang="en-US" sz="2000" dirty="0" smtClean="0"/>
              <a:t>BORA</a:t>
            </a:r>
            <a:endParaRPr lang="en-US" sz="2000" dirty="0"/>
          </a:p>
        </p:txBody>
      </p:sp>
      <p:sp>
        <p:nvSpPr>
          <p:cNvPr id="11" name="TextBox 10"/>
          <p:cNvSpPr txBox="1"/>
          <p:nvPr/>
        </p:nvSpPr>
        <p:spPr>
          <a:xfrm>
            <a:off x="261670" y="2447949"/>
            <a:ext cx="2708694" cy="400110"/>
          </a:xfrm>
          <a:prstGeom prst="rect">
            <a:avLst/>
          </a:prstGeom>
          <a:noFill/>
        </p:spPr>
        <p:txBody>
          <a:bodyPr wrap="square" rtlCol="0">
            <a:spAutoFit/>
          </a:bodyPr>
          <a:lstStyle/>
          <a:p>
            <a:r>
              <a:rPr lang="en-US" sz="2000" dirty="0" smtClean="0">
                <a:solidFill>
                  <a:schemeClr val="accent4"/>
                </a:solidFill>
              </a:rPr>
              <a:t>Bohlin Cywinski Jackson</a:t>
            </a:r>
            <a:endParaRPr lang="en-US" sz="2000" dirty="0">
              <a:solidFill>
                <a:schemeClr val="accent4"/>
              </a:solidFill>
            </a:endParaRPr>
          </a:p>
        </p:txBody>
      </p:sp>
      <p:sp>
        <p:nvSpPr>
          <p:cNvPr id="12" name="TextBox 11"/>
          <p:cNvSpPr txBox="1"/>
          <p:nvPr/>
        </p:nvSpPr>
        <p:spPr>
          <a:xfrm>
            <a:off x="3209029" y="3229211"/>
            <a:ext cx="2708694" cy="400110"/>
          </a:xfrm>
          <a:prstGeom prst="rect">
            <a:avLst/>
          </a:prstGeom>
          <a:noFill/>
        </p:spPr>
        <p:txBody>
          <a:bodyPr wrap="square" rtlCol="0">
            <a:spAutoFit/>
          </a:bodyPr>
          <a:lstStyle/>
          <a:p>
            <a:r>
              <a:rPr lang="en-US" sz="2000" dirty="0" smtClean="0"/>
              <a:t>Lever</a:t>
            </a:r>
            <a:endParaRPr lang="en-US" sz="2000" dirty="0"/>
          </a:p>
        </p:txBody>
      </p:sp>
      <p:sp>
        <p:nvSpPr>
          <p:cNvPr id="13" name="TextBox 12"/>
          <p:cNvSpPr txBox="1"/>
          <p:nvPr/>
        </p:nvSpPr>
        <p:spPr>
          <a:xfrm>
            <a:off x="261670" y="4012364"/>
            <a:ext cx="2708694" cy="400110"/>
          </a:xfrm>
          <a:prstGeom prst="rect">
            <a:avLst/>
          </a:prstGeom>
          <a:noFill/>
        </p:spPr>
        <p:txBody>
          <a:bodyPr wrap="square" rtlCol="0">
            <a:spAutoFit/>
          </a:bodyPr>
          <a:lstStyle/>
          <a:p>
            <a:r>
              <a:rPr lang="en-US" sz="2000" dirty="0" smtClean="0">
                <a:solidFill>
                  <a:schemeClr val="accent4"/>
                </a:solidFill>
              </a:rPr>
              <a:t>Gensler</a:t>
            </a:r>
            <a:endParaRPr lang="en-US" sz="2000" dirty="0">
              <a:solidFill>
                <a:schemeClr val="accent4"/>
              </a:solidFill>
            </a:endParaRPr>
          </a:p>
        </p:txBody>
      </p:sp>
      <p:sp>
        <p:nvSpPr>
          <p:cNvPr id="14" name="TextBox 13"/>
          <p:cNvSpPr txBox="1"/>
          <p:nvPr/>
        </p:nvSpPr>
        <p:spPr>
          <a:xfrm>
            <a:off x="261670" y="3232559"/>
            <a:ext cx="2708694" cy="400110"/>
          </a:xfrm>
          <a:prstGeom prst="rect">
            <a:avLst/>
          </a:prstGeom>
          <a:noFill/>
        </p:spPr>
        <p:txBody>
          <a:bodyPr wrap="square" rtlCol="0">
            <a:spAutoFit/>
          </a:bodyPr>
          <a:lstStyle/>
          <a:p>
            <a:r>
              <a:rPr lang="en-US" sz="2000" dirty="0" smtClean="0">
                <a:solidFill>
                  <a:schemeClr val="accent4"/>
                </a:solidFill>
              </a:rPr>
              <a:t>DLR Group</a:t>
            </a:r>
            <a:endParaRPr lang="en-US" sz="2000" dirty="0">
              <a:solidFill>
                <a:schemeClr val="accent4"/>
              </a:solidFill>
            </a:endParaRPr>
          </a:p>
        </p:txBody>
      </p:sp>
      <p:sp>
        <p:nvSpPr>
          <p:cNvPr id="15" name="TextBox 14"/>
          <p:cNvSpPr txBox="1"/>
          <p:nvPr/>
        </p:nvSpPr>
        <p:spPr>
          <a:xfrm>
            <a:off x="3206155" y="4763508"/>
            <a:ext cx="2708694" cy="400110"/>
          </a:xfrm>
          <a:prstGeom prst="rect">
            <a:avLst/>
          </a:prstGeom>
          <a:noFill/>
        </p:spPr>
        <p:txBody>
          <a:bodyPr wrap="square" rtlCol="0">
            <a:spAutoFit/>
          </a:bodyPr>
          <a:lstStyle/>
          <a:p>
            <a:r>
              <a:rPr lang="en-US" sz="2000" dirty="0" smtClean="0">
                <a:solidFill>
                  <a:schemeClr val="accent4"/>
                </a:solidFill>
              </a:rPr>
              <a:t>McGranahan Architects </a:t>
            </a:r>
            <a:endParaRPr lang="en-US" sz="2000" dirty="0">
              <a:solidFill>
                <a:schemeClr val="accent4"/>
              </a:solidFill>
            </a:endParaRPr>
          </a:p>
        </p:txBody>
      </p:sp>
      <p:sp>
        <p:nvSpPr>
          <p:cNvPr id="16" name="TextBox 15"/>
          <p:cNvSpPr txBox="1"/>
          <p:nvPr/>
        </p:nvSpPr>
        <p:spPr>
          <a:xfrm>
            <a:off x="3211903" y="5069710"/>
            <a:ext cx="2708694" cy="400110"/>
          </a:xfrm>
          <a:prstGeom prst="rect">
            <a:avLst/>
          </a:prstGeom>
          <a:noFill/>
        </p:spPr>
        <p:txBody>
          <a:bodyPr wrap="square" rtlCol="0">
            <a:spAutoFit/>
          </a:bodyPr>
          <a:lstStyle/>
          <a:p>
            <a:r>
              <a:rPr lang="en-US" sz="2000" dirty="0" smtClean="0">
                <a:solidFill>
                  <a:schemeClr val="accent4"/>
                </a:solidFill>
              </a:rPr>
              <a:t>Mithun</a:t>
            </a:r>
            <a:r>
              <a:rPr lang="en-US" sz="2000" dirty="0" smtClean="0"/>
              <a:t> </a:t>
            </a:r>
            <a:endParaRPr lang="en-US" sz="2000" dirty="0"/>
          </a:p>
        </p:txBody>
      </p:sp>
      <p:sp>
        <p:nvSpPr>
          <p:cNvPr id="17" name="TextBox 16"/>
          <p:cNvSpPr txBox="1"/>
          <p:nvPr/>
        </p:nvSpPr>
        <p:spPr>
          <a:xfrm>
            <a:off x="5953667" y="4766150"/>
            <a:ext cx="3071004" cy="400110"/>
          </a:xfrm>
          <a:prstGeom prst="rect">
            <a:avLst/>
          </a:prstGeom>
          <a:noFill/>
        </p:spPr>
        <p:txBody>
          <a:bodyPr wrap="square" rtlCol="0">
            <a:spAutoFit/>
          </a:bodyPr>
          <a:lstStyle/>
          <a:p>
            <a:r>
              <a:rPr lang="en-US" sz="2000" dirty="0" smtClean="0">
                <a:solidFill>
                  <a:schemeClr val="accent4"/>
                </a:solidFill>
              </a:rPr>
              <a:t>William Rawn Associates </a:t>
            </a:r>
            <a:endParaRPr lang="en-US" sz="2000" dirty="0">
              <a:solidFill>
                <a:schemeClr val="accent4"/>
              </a:solidFill>
            </a:endParaRPr>
          </a:p>
        </p:txBody>
      </p:sp>
      <p:sp>
        <p:nvSpPr>
          <p:cNvPr id="18" name="TextBox 17"/>
          <p:cNvSpPr txBox="1"/>
          <p:nvPr/>
        </p:nvSpPr>
        <p:spPr>
          <a:xfrm>
            <a:off x="3211903" y="2493998"/>
            <a:ext cx="2708694" cy="400110"/>
          </a:xfrm>
          <a:prstGeom prst="rect">
            <a:avLst/>
          </a:prstGeom>
          <a:noFill/>
        </p:spPr>
        <p:txBody>
          <a:bodyPr wrap="square" rtlCol="0">
            <a:spAutoFit/>
          </a:bodyPr>
          <a:lstStyle/>
          <a:p>
            <a:r>
              <a:rPr lang="en-US" sz="2000" dirty="0" smtClean="0">
                <a:solidFill>
                  <a:schemeClr val="accent4"/>
                </a:solidFill>
              </a:rPr>
              <a:t>Integrus </a:t>
            </a:r>
            <a:endParaRPr lang="en-US" sz="2000" dirty="0">
              <a:solidFill>
                <a:schemeClr val="accent4"/>
              </a:solidFill>
            </a:endParaRPr>
          </a:p>
        </p:txBody>
      </p:sp>
      <p:sp>
        <p:nvSpPr>
          <p:cNvPr id="19" name="TextBox 18"/>
          <p:cNvSpPr txBox="1"/>
          <p:nvPr/>
        </p:nvSpPr>
        <p:spPr>
          <a:xfrm>
            <a:off x="5934973" y="3997862"/>
            <a:ext cx="2708694" cy="400110"/>
          </a:xfrm>
          <a:prstGeom prst="rect">
            <a:avLst/>
          </a:prstGeom>
          <a:noFill/>
        </p:spPr>
        <p:txBody>
          <a:bodyPr wrap="square" rtlCol="0">
            <a:spAutoFit/>
          </a:bodyPr>
          <a:lstStyle/>
          <a:p>
            <a:r>
              <a:rPr lang="en-US" sz="2000" dirty="0" smtClean="0">
                <a:solidFill>
                  <a:schemeClr val="accent4"/>
                </a:solidFill>
              </a:rPr>
              <a:t>Smith Group </a:t>
            </a:r>
            <a:endParaRPr lang="en-US" sz="2000" dirty="0">
              <a:solidFill>
                <a:schemeClr val="accent4"/>
              </a:solidFill>
            </a:endParaRPr>
          </a:p>
        </p:txBody>
      </p:sp>
      <p:sp>
        <p:nvSpPr>
          <p:cNvPr id="20" name="TextBox 19"/>
          <p:cNvSpPr txBox="1"/>
          <p:nvPr/>
        </p:nvSpPr>
        <p:spPr>
          <a:xfrm>
            <a:off x="5950789" y="3233894"/>
            <a:ext cx="3232030" cy="400110"/>
          </a:xfrm>
          <a:prstGeom prst="rect">
            <a:avLst/>
          </a:prstGeom>
          <a:noFill/>
        </p:spPr>
        <p:txBody>
          <a:bodyPr wrap="square" rtlCol="0">
            <a:spAutoFit/>
          </a:bodyPr>
          <a:lstStyle/>
          <a:p>
            <a:r>
              <a:rPr lang="en-US" sz="2000" dirty="0">
                <a:solidFill>
                  <a:schemeClr val="accent4"/>
                </a:solidFill>
              </a:rPr>
              <a:t>Skidmore</a:t>
            </a:r>
            <a:r>
              <a:rPr lang="en-US" sz="2000" dirty="0" smtClean="0"/>
              <a:t> </a:t>
            </a:r>
            <a:r>
              <a:rPr lang="en-US" sz="2000" dirty="0" smtClean="0">
                <a:solidFill>
                  <a:schemeClr val="accent4"/>
                </a:solidFill>
              </a:rPr>
              <a:t>Ownings &amp; Merrill</a:t>
            </a:r>
            <a:endParaRPr lang="en-US" sz="2000" dirty="0">
              <a:solidFill>
                <a:schemeClr val="accent4"/>
              </a:solidFill>
            </a:endParaRPr>
          </a:p>
        </p:txBody>
      </p:sp>
      <p:sp>
        <p:nvSpPr>
          <p:cNvPr id="21" name="TextBox 20"/>
          <p:cNvSpPr txBox="1"/>
          <p:nvPr/>
        </p:nvSpPr>
        <p:spPr>
          <a:xfrm>
            <a:off x="261670" y="5130310"/>
            <a:ext cx="3232030" cy="400110"/>
          </a:xfrm>
          <a:prstGeom prst="rect">
            <a:avLst/>
          </a:prstGeom>
          <a:noFill/>
        </p:spPr>
        <p:txBody>
          <a:bodyPr wrap="square" rtlCol="0">
            <a:spAutoFit/>
          </a:bodyPr>
          <a:lstStyle/>
          <a:p>
            <a:r>
              <a:rPr lang="en-US" sz="2000" dirty="0" smtClean="0">
                <a:solidFill>
                  <a:schemeClr val="accent4"/>
                </a:solidFill>
              </a:rPr>
              <a:t>HLW</a:t>
            </a:r>
            <a:endParaRPr lang="en-US" sz="2000" dirty="0">
              <a:solidFill>
                <a:schemeClr val="accent4"/>
              </a:solidFill>
            </a:endParaRPr>
          </a:p>
        </p:txBody>
      </p:sp>
      <p:sp>
        <p:nvSpPr>
          <p:cNvPr id="22" name="TextBox 21"/>
          <p:cNvSpPr txBox="1"/>
          <p:nvPr/>
        </p:nvSpPr>
        <p:spPr>
          <a:xfrm>
            <a:off x="3209029" y="2105104"/>
            <a:ext cx="3232030" cy="400110"/>
          </a:xfrm>
          <a:prstGeom prst="rect">
            <a:avLst/>
          </a:prstGeom>
          <a:noFill/>
        </p:spPr>
        <p:txBody>
          <a:bodyPr wrap="square" rtlCol="0">
            <a:spAutoFit/>
          </a:bodyPr>
          <a:lstStyle/>
          <a:p>
            <a:r>
              <a:rPr lang="en-US" sz="2000" dirty="0" smtClean="0">
                <a:solidFill>
                  <a:schemeClr val="accent4"/>
                </a:solidFill>
              </a:rPr>
              <a:t>Hultz| BHU Engineers</a:t>
            </a:r>
            <a:endParaRPr lang="en-US" sz="2000" dirty="0">
              <a:solidFill>
                <a:schemeClr val="accent4"/>
              </a:solidFill>
            </a:endParaRPr>
          </a:p>
        </p:txBody>
      </p:sp>
      <p:sp>
        <p:nvSpPr>
          <p:cNvPr id="23" name="TextBox 22"/>
          <p:cNvSpPr txBox="1"/>
          <p:nvPr/>
        </p:nvSpPr>
        <p:spPr>
          <a:xfrm>
            <a:off x="261670" y="4770611"/>
            <a:ext cx="3232030" cy="400110"/>
          </a:xfrm>
          <a:prstGeom prst="rect">
            <a:avLst/>
          </a:prstGeom>
          <a:noFill/>
        </p:spPr>
        <p:txBody>
          <a:bodyPr wrap="square" rtlCol="0">
            <a:spAutoFit/>
          </a:bodyPr>
          <a:lstStyle/>
          <a:p>
            <a:r>
              <a:rPr lang="en-US" sz="2000" dirty="0" smtClean="0">
                <a:solidFill>
                  <a:schemeClr val="accent4"/>
                </a:solidFill>
              </a:rPr>
              <a:t>Henneberry Eddy Architects</a:t>
            </a:r>
            <a:endParaRPr lang="en-US" sz="2000" dirty="0">
              <a:solidFill>
                <a:schemeClr val="accent4"/>
              </a:solidFill>
            </a:endParaRPr>
          </a:p>
        </p:txBody>
      </p:sp>
      <p:sp>
        <p:nvSpPr>
          <p:cNvPr id="24" name="TextBox 23"/>
          <p:cNvSpPr txBox="1"/>
          <p:nvPr/>
        </p:nvSpPr>
        <p:spPr>
          <a:xfrm>
            <a:off x="5982919" y="5132150"/>
            <a:ext cx="3232030" cy="400110"/>
          </a:xfrm>
          <a:prstGeom prst="rect">
            <a:avLst/>
          </a:prstGeom>
          <a:noFill/>
        </p:spPr>
        <p:txBody>
          <a:bodyPr wrap="square" rtlCol="0">
            <a:spAutoFit/>
          </a:bodyPr>
          <a:lstStyle/>
          <a:p>
            <a:r>
              <a:rPr lang="en-US" sz="2000" dirty="0" smtClean="0">
                <a:solidFill>
                  <a:schemeClr val="accent4"/>
                </a:solidFill>
              </a:rPr>
              <a:t>WRNS Studio</a:t>
            </a:r>
            <a:endParaRPr lang="en-US" sz="2000" dirty="0">
              <a:solidFill>
                <a:schemeClr val="accent4"/>
              </a:solidFill>
            </a:endParaRPr>
          </a:p>
        </p:txBody>
      </p:sp>
      <p:sp>
        <p:nvSpPr>
          <p:cNvPr id="25" name="TextBox 24"/>
          <p:cNvSpPr txBox="1"/>
          <p:nvPr/>
        </p:nvSpPr>
        <p:spPr>
          <a:xfrm>
            <a:off x="3209029" y="2856287"/>
            <a:ext cx="3232030" cy="400110"/>
          </a:xfrm>
          <a:prstGeom prst="rect">
            <a:avLst/>
          </a:prstGeom>
          <a:noFill/>
        </p:spPr>
        <p:txBody>
          <a:bodyPr wrap="square" rtlCol="0">
            <a:spAutoFit/>
          </a:bodyPr>
          <a:lstStyle/>
          <a:p>
            <a:r>
              <a:rPr lang="en-US" sz="2000" dirty="0" smtClean="0">
                <a:solidFill>
                  <a:schemeClr val="accent4"/>
                </a:solidFill>
              </a:rPr>
              <a:t>John Ronan Architects</a:t>
            </a:r>
            <a:endParaRPr lang="en-US" sz="2000" dirty="0">
              <a:solidFill>
                <a:schemeClr val="accent4"/>
              </a:solidFill>
            </a:endParaRPr>
          </a:p>
        </p:txBody>
      </p:sp>
      <p:sp>
        <p:nvSpPr>
          <p:cNvPr id="26" name="TextBox 25"/>
          <p:cNvSpPr txBox="1"/>
          <p:nvPr/>
        </p:nvSpPr>
        <p:spPr>
          <a:xfrm>
            <a:off x="3211903" y="4003930"/>
            <a:ext cx="3232030" cy="400110"/>
          </a:xfrm>
          <a:prstGeom prst="rect">
            <a:avLst/>
          </a:prstGeom>
          <a:noFill/>
        </p:spPr>
        <p:txBody>
          <a:bodyPr wrap="square" rtlCol="0">
            <a:spAutoFit/>
          </a:bodyPr>
          <a:lstStyle/>
          <a:p>
            <a:r>
              <a:rPr lang="en-US" sz="2000" dirty="0" smtClean="0">
                <a:solidFill>
                  <a:schemeClr val="accent4"/>
                </a:solidFill>
              </a:rPr>
              <a:t>Mahlum</a:t>
            </a:r>
            <a:endParaRPr lang="en-US" sz="2000" dirty="0">
              <a:solidFill>
                <a:schemeClr val="accent4"/>
              </a:solidFill>
            </a:endParaRPr>
          </a:p>
        </p:txBody>
      </p:sp>
      <p:sp>
        <p:nvSpPr>
          <p:cNvPr id="27" name="TextBox 26"/>
          <p:cNvSpPr txBox="1"/>
          <p:nvPr/>
        </p:nvSpPr>
        <p:spPr>
          <a:xfrm>
            <a:off x="5966604" y="1736569"/>
            <a:ext cx="3232030" cy="400110"/>
          </a:xfrm>
          <a:prstGeom prst="rect">
            <a:avLst/>
          </a:prstGeom>
          <a:noFill/>
        </p:spPr>
        <p:txBody>
          <a:bodyPr wrap="square" rtlCol="0">
            <a:spAutoFit/>
          </a:bodyPr>
          <a:lstStyle/>
          <a:p>
            <a:r>
              <a:rPr lang="en-US" sz="2000" dirty="0" smtClean="0">
                <a:solidFill>
                  <a:schemeClr val="accent4"/>
                </a:solidFill>
              </a:rPr>
              <a:t>Miller Hull</a:t>
            </a:r>
            <a:endParaRPr lang="en-US" sz="2000" dirty="0">
              <a:solidFill>
                <a:schemeClr val="accent4"/>
              </a:solidFill>
            </a:endParaRPr>
          </a:p>
        </p:txBody>
      </p:sp>
      <p:sp>
        <p:nvSpPr>
          <p:cNvPr id="28" name="TextBox 27"/>
          <p:cNvSpPr txBox="1"/>
          <p:nvPr/>
        </p:nvSpPr>
        <p:spPr>
          <a:xfrm>
            <a:off x="3211903" y="5451517"/>
            <a:ext cx="3232030" cy="400110"/>
          </a:xfrm>
          <a:prstGeom prst="rect">
            <a:avLst/>
          </a:prstGeom>
          <a:noFill/>
        </p:spPr>
        <p:txBody>
          <a:bodyPr wrap="square" rtlCol="0">
            <a:spAutoFit/>
          </a:bodyPr>
          <a:lstStyle/>
          <a:p>
            <a:r>
              <a:rPr lang="en-US" sz="2000" dirty="0" smtClean="0">
                <a:solidFill>
                  <a:schemeClr val="accent4"/>
                </a:solidFill>
              </a:rPr>
              <a:t>Miller Hayashi</a:t>
            </a:r>
            <a:endParaRPr lang="en-US" sz="2000" dirty="0">
              <a:solidFill>
                <a:schemeClr val="accent4"/>
              </a:solidFill>
            </a:endParaRPr>
          </a:p>
        </p:txBody>
      </p:sp>
      <p:sp>
        <p:nvSpPr>
          <p:cNvPr id="29" name="TextBox 28"/>
          <p:cNvSpPr txBox="1"/>
          <p:nvPr/>
        </p:nvSpPr>
        <p:spPr>
          <a:xfrm>
            <a:off x="5950789" y="4397972"/>
            <a:ext cx="3232030" cy="400110"/>
          </a:xfrm>
          <a:prstGeom prst="rect">
            <a:avLst/>
          </a:prstGeom>
          <a:noFill/>
        </p:spPr>
        <p:txBody>
          <a:bodyPr wrap="square" rtlCol="0">
            <a:spAutoFit/>
          </a:bodyPr>
          <a:lstStyle/>
          <a:p>
            <a:r>
              <a:rPr lang="en-US" sz="2000" dirty="0" smtClean="0">
                <a:solidFill>
                  <a:schemeClr val="accent4"/>
                </a:solidFill>
              </a:rPr>
              <a:t>Studio Meng Strazzara</a:t>
            </a:r>
            <a:endParaRPr lang="en-US" sz="2000" dirty="0">
              <a:solidFill>
                <a:schemeClr val="accent4"/>
              </a:solidFill>
            </a:endParaRPr>
          </a:p>
        </p:txBody>
      </p:sp>
      <p:sp>
        <p:nvSpPr>
          <p:cNvPr id="30" name="TextBox 29"/>
          <p:cNvSpPr txBox="1"/>
          <p:nvPr/>
        </p:nvSpPr>
        <p:spPr>
          <a:xfrm>
            <a:off x="3217654" y="1745405"/>
            <a:ext cx="3232030" cy="400110"/>
          </a:xfrm>
          <a:prstGeom prst="rect">
            <a:avLst/>
          </a:prstGeom>
          <a:noFill/>
        </p:spPr>
        <p:txBody>
          <a:bodyPr wrap="square" rtlCol="0">
            <a:spAutoFit/>
          </a:bodyPr>
          <a:lstStyle/>
          <a:p>
            <a:r>
              <a:rPr lang="en-US" sz="2000" dirty="0" smtClean="0">
                <a:solidFill>
                  <a:schemeClr val="accent4"/>
                </a:solidFill>
              </a:rPr>
              <a:t>Hoist</a:t>
            </a:r>
            <a:endParaRPr lang="en-US" sz="2000" dirty="0">
              <a:solidFill>
                <a:schemeClr val="accent4"/>
              </a:solidFill>
            </a:endParaRPr>
          </a:p>
        </p:txBody>
      </p:sp>
      <p:sp>
        <p:nvSpPr>
          <p:cNvPr id="31" name="TextBox 30"/>
          <p:cNvSpPr txBox="1"/>
          <p:nvPr/>
        </p:nvSpPr>
        <p:spPr>
          <a:xfrm>
            <a:off x="5980980" y="3622267"/>
            <a:ext cx="3232030" cy="400110"/>
          </a:xfrm>
          <a:prstGeom prst="rect">
            <a:avLst/>
          </a:prstGeom>
          <a:noFill/>
        </p:spPr>
        <p:txBody>
          <a:bodyPr wrap="square" rtlCol="0">
            <a:spAutoFit/>
          </a:bodyPr>
          <a:lstStyle/>
          <a:p>
            <a:r>
              <a:rPr lang="en-US" sz="2000" dirty="0" smtClean="0">
                <a:solidFill>
                  <a:schemeClr val="accent4"/>
                </a:solidFill>
              </a:rPr>
              <a:t>Skylab</a:t>
            </a:r>
            <a:endParaRPr lang="en-US" sz="2000" dirty="0">
              <a:solidFill>
                <a:schemeClr val="accent4"/>
              </a:solidFill>
            </a:endParaRPr>
          </a:p>
        </p:txBody>
      </p:sp>
      <p:sp>
        <p:nvSpPr>
          <p:cNvPr id="32" name="TextBox 31"/>
          <p:cNvSpPr txBox="1"/>
          <p:nvPr/>
        </p:nvSpPr>
        <p:spPr>
          <a:xfrm>
            <a:off x="5950789" y="2833784"/>
            <a:ext cx="3232030" cy="400110"/>
          </a:xfrm>
          <a:prstGeom prst="rect">
            <a:avLst/>
          </a:prstGeom>
          <a:noFill/>
        </p:spPr>
        <p:txBody>
          <a:bodyPr wrap="square" rtlCol="0">
            <a:spAutoFit/>
          </a:bodyPr>
          <a:lstStyle/>
          <a:p>
            <a:r>
              <a:rPr lang="en-US" sz="2000" dirty="0" smtClean="0">
                <a:solidFill>
                  <a:schemeClr val="accent4"/>
                </a:solidFill>
              </a:rPr>
              <a:t>Shigeru Ban + Atelierjones</a:t>
            </a:r>
            <a:endParaRPr lang="en-US" sz="2000" dirty="0">
              <a:solidFill>
                <a:schemeClr val="accent4"/>
              </a:solidFill>
            </a:endParaRPr>
          </a:p>
        </p:txBody>
      </p:sp>
      <p:sp>
        <p:nvSpPr>
          <p:cNvPr id="33" name="TextBox 32"/>
          <p:cNvSpPr txBox="1"/>
          <p:nvPr/>
        </p:nvSpPr>
        <p:spPr>
          <a:xfrm>
            <a:off x="3209029" y="4400790"/>
            <a:ext cx="3232030" cy="400110"/>
          </a:xfrm>
          <a:prstGeom prst="rect">
            <a:avLst/>
          </a:prstGeom>
          <a:noFill/>
        </p:spPr>
        <p:txBody>
          <a:bodyPr wrap="square" rtlCol="0">
            <a:spAutoFit/>
          </a:bodyPr>
          <a:lstStyle/>
          <a:p>
            <a:r>
              <a:rPr lang="en-US" sz="2000" dirty="0" smtClean="0">
                <a:solidFill>
                  <a:schemeClr val="accent4"/>
                </a:solidFill>
              </a:rPr>
              <a:t>Marlon Blackwell</a:t>
            </a:r>
            <a:endParaRPr lang="en-US" sz="2000" dirty="0">
              <a:solidFill>
                <a:schemeClr val="accent4"/>
              </a:solidFill>
            </a:endParaRPr>
          </a:p>
        </p:txBody>
      </p:sp>
      <p:sp>
        <p:nvSpPr>
          <p:cNvPr id="34" name="TextBox 33"/>
          <p:cNvSpPr txBox="1"/>
          <p:nvPr/>
        </p:nvSpPr>
        <p:spPr>
          <a:xfrm>
            <a:off x="261670" y="1747021"/>
            <a:ext cx="2708694" cy="400110"/>
          </a:xfrm>
          <a:prstGeom prst="rect">
            <a:avLst/>
          </a:prstGeom>
          <a:noFill/>
        </p:spPr>
        <p:txBody>
          <a:bodyPr wrap="square" rtlCol="0">
            <a:spAutoFit/>
          </a:bodyPr>
          <a:lstStyle/>
          <a:p>
            <a:r>
              <a:rPr lang="en-US" sz="2000" dirty="0" smtClean="0"/>
              <a:t>ARO</a:t>
            </a:r>
            <a:endParaRPr lang="en-US" sz="2000" dirty="0"/>
          </a:p>
        </p:txBody>
      </p:sp>
      <p:sp>
        <p:nvSpPr>
          <p:cNvPr id="35" name="TextBox 34"/>
          <p:cNvSpPr txBox="1"/>
          <p:nvPr/>
        </p:nvSpPr>
        <p:spPr>
          <a:xfrm>
            <a:off x="5980980" y="2095228"/>
            <a:ext cx="2708694" cy="400110"/>
          </a:xfrm>
          <a:prstGeom prst="rect">
            <a:avLst/>
          </a:prstGeom>
          <a:noFill/>
        </p:spPr>
        <p:txBody>
          <a:bodyPr wrap="square" rtlCol="0">
            <a:spAutoFit/>
          </a:bodyPr>
          <a:lstStyle/>
          <a:p>
            <a:r>
              <a:rPr lang="en-US" sz="2000" dirty="0" smtClean="0">
                <a:solidFill>
                  <a:schemeClr val="accent4"/>
                </a:solidFill>
              </a:rPr>
              <a:t>Payette</a:t>
            </a:r>
            <a:endParaRPr lang="en-US" sz="2000" dirty="0">
              <a:solidFill>
                <a:schemeClr val="accent4"/>
              </a:solidFill>
            </a:endParaRPr>
          </a:p>
        </p:txBody>
      </p:sp>
    </p:spTree>
    <p:extLst>
      <p:ext uri="{BB962C8B-B14F-4D97-AF65-F5344CB8AC3E}">
        <p14:creationId xmlns:p14="http://schemas.microsoft.com/office/powerpoint/2010/main" val="3591425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1871" y="3090106"/>
            <a:ext cx="8116644" cy="991998"/>
          </a:xfrm>
        </p:spPr>
        <p:txBody>
          <a:bodyPr/>
          <a:lstStyle/>
          <a:p>
            <a:r>
              <a:rPr lang="en-US" sz="3600" dirty="0" smtClean="0"/>
              <a:t>Thank you</a:t>
            </a:r>
            <a:endParaRPr lang="en-US" sz="3600" dirty="0"/>
          </a:p>
        </p:txBody>
      </p:sp>
    </p:spTree>
    <p:extLst>
      <p:ext uri="{BB962C8B-B14F-4D97-AF65-F5344CB8AC3E}">
        <p14:creationId xmlns:p14="http://schemas.microsoft.com/office/powerpoint/2010/main" val="332812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71756" y="365126"/>
            <a:ext cx="8184663" cy="623920"/>
          </a:xfrm>
        </p:spPr>
        <p:txBody>
          <a:bodyPr/>
          <a:lstStyle/>
          <a:p>
            <a:r>
              <a:rPr lang="en-US" dirty="0" smtClean="0"/>
              <a:t>Overview</a:t>
            </a:r>
            <a:endParaRPr lang="en-US" dirty="0"/>
          </a:p>
        </p:txBody>
      </p:sp>
      <p:sp>
        <p:nvSpPr>
          <p:cNvPr id="4" name="Text Placeholder 1"/>
          <p:cNvSpPr>
            <a:spLocks noGrp="1"/>
          </p:cNvSpPr>
          <p:nvPr>
            <p:ph type="body" sz="quarter" idx="11"/>
          </p:nvPr>
        </p:nvSpPr>
        <p:spPr>
          <a:xfrm>
            <a:off x="788412" y="1510946"/>
            <a:ext cx="8280826" cy="4134074"/>
          </a:xfrm>
        </p:spPr>
        <p:txBody>
          <a:bodyPr/>
          <a:lstStyle/>
          <a:p>
            <a:pPr>
              <a:spcAft>
                <a:spcPts val="1200"/>
              </a:spcAft>
              <a:buFont typeface="Arial" panose="020B0604020202020204" pitchFamily="34" charset="0"/>
              <a:buChar char="•"/>
              <a:defRPr/>
            </a:pPr>
            <a:r>
              <a:rPr lang="en-US" dirty="0" smtClean="0"/>
              <a:t>Project Goals</a:t>
            </a:r>
          </a:p>
          <a:p>
            <a:pPr>
              <a:spcAft>
                <a:spcPts val="1200"/>
              </a:spcAft>
              <a:buFont typeface="Arial" panose="020B0604020202020204" pitchFamily="34" charset="0"/>
              <a:buChar char="•"/>
              <a:defRPr/>
            </a:pPr>
            <a:r>
              <a:rPr lang="en-US" dirty="0" smtClean="0"/>
              <a:t>Program</a:t>
            </a:r>
          </a:p>
          <a:p>
            <a:pPr>
              <a:spcAft>
                <a:spcPts val="1200"/>
              </a:spcAft>
              <a:buFont typeface="Arial" panose="020B0604020202020204" pitchFamily="34" charset="0"/>
              <a:buChar char="•"/>
              <a:defRPr/>
            </a:pPr>
            <a:r>
              <a:rPr lang="en-US" dirty="0" smtClean="0"/>
              <a:t>Siting Considerations</a:t>
            </a:r>
          </a:p>
          <a:p>
            <a:pPr>
              <a:spcAft>
                <a:spcPts val="1200"/>
              </a:spcAft>
              <a:buFont typeface="Arial" panose="020B0604020202020204" pitchFamily="34" charset="0"/>
              <a:buChar char="•"/>
              <a:defRPr/>
            </a:pPr>
            <a:r>
              <a:rPr lang="en-US" dirty="0" smtClean="0"/>
              <a:t>Slating Process</a:t>
            </a:r>
            <a:endParaRPr lang="en-US" dirty="0"/>
          </a:p>
          <a:p>
            <a:pPr>
              <a:spcAft>
                <a:spcPts val="1200"/>
              </a:spcAft>
              <a:buFont typeface="Wingdings" pitchFamily="2" charset="2"/>
              <a:buChar char="§"/>
              <a:defRPr/>
            </a:pPr>
            <a:endParaRPr lang="en-US" sz="1600" dirty="0" smtClean="0">
              <a:solidFill>
                <a:srgbClr val="000000"/>
              </a:solidFill>
              <a:cs typeface="Arial" panose="020B0604020202020204" pitchFamily="34" charset="0"/>
            </a:endParaRPr>
          </a:p>
          <a:p>
            <a:pPr>
              <a:spcAft>
                <a:spcPts val="1200"/>
              </a:spcAft>
              <a:buFont typeface="Wingdings" pitchFamily="2" charset="2"/>
              <a:buChar char="§"/>
              <a:defRPr/>
            </a:pPr>
            <a:endParaRPr 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78962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71756" y="1569613"/>
            <a:ext cx="8197114" cy="3117862"/>
          </a:xfrm>
        </p:spPr>
        <p:txBody>
          <a:bodyPr/>
          <a:lstStyle/>
          <a:p>
            <a:pPr>
              <a:spcAft>
                <a:spcPts val="600"/>
              </a:spcAft>
            </a:pPr>
            <a:r>
              <a:rPr lang="en-US" sz="1500" dirty="0" smtClean="0"/>
              <a:t>Offer </a:t>
            </a:r>
            <a:r>
              <a:rPr lang="en-US" sz="1500" dirty="0"/>
              <a:t>local students more high-demand engineering degrees </a:t>
            </a:r>
            <a:r>
              <a:rPr lang="en-US" sz="1500" b="0" dirty="0"/>
              <a:t>so students can earn degrees locally. There is </a:t>
            </a:r>
            <a:r>
              <a:rPr lang="en-US" sz="1500" b="0" dirty="0" smtClean="0"/>
              <a:t>clear demand </a:t>
            </a:r>
            <a:r>
              <a:rPr lang="en-US" sz="1500" b="0" dirty="0"/>
              <a:t>for additional engineering degrees, specifically in Mechanical Engineering and Civil Engineering. UW Tacoma </a:t>
            </a:r>
            <a:r>
              <a:rPr lang="en-US" sz="1500" b="0" dirty="0" smtClean="0"/>
              <a:t>has support </a:t>
            </a:r>
            <a:r>
              <a:rPr lang="en-US" sz="1500" b="0" dirty="0"/>
              <a:t>from UW to add these programs to this campus.</a:t>
            </a:r>
          </a:p>
          <a:p>
            <a:pPr>
              <a:spcAft>
                <a:spcPts val="600"/>
              </a:spcAft>
            </a:pPr>
            <a:r>
              <a:rPr lang="en-US" sz="1500" dirty="0" smtClean="0"/>
              <a:t>Meet </a:t>
            </a:r>
            <a:r>
              <a:rPr lang="en-US" sz="1500" dirty="0"/>
              <a:t>student and employer demand for business degrees. </a:t>
            </a:r>
            <a:r>
              <a:rPr lang="en-US" sz="1500" b="0" dirty="0"/>
              <a:t>Business degrees are among the top requested </a:t>
            </a:r>
            <a:r>
              <a:rPr lang="en-US" sz="1500" b="0" dirty="0" smtClean="0"/>
              <a:t>degrees in </a:t>
            </a:r>
            <a:r>
              <a:rPr lang="en-US" sz="1500" b="0" dirty="0"/>
              <a:t>the University.</a:t>
            </a:r>
          </a:p>
          <a:p>
            <a:pPr>
              <a:spcAft>
                <a:spcPts val="600"/>
              </a:spcAft>
            </a:pPr>
            <a:r>
              <a:rPr lang="en-US" sz="1500" dirty="0" smtClean="0"/>
              <a:t>Close the job gap, </a:t>
            </a:r>
            <a:r>
              <a:rPr lang="en-US" sz="1500" b="0" dirty="0" smtClean="0"/>
              <a:t>fulfilling unmet industry demand for graduates in engineering and business so industries can hire locally. There are not enough engineering graduates produced by the Washington higher education system to fill local job openings </a:t>
            </a:r>
            <a:r>
              <a:rPr lang="en-US" sz="1500" b="0" dirty="0"/>
              <a:t>in the field.</a:t>
            </a:r>
          </a:p>
          <a:p>
            <a:pPr>
              <a:spcAft>
                <a:spcPts val="600"/>
              </a:spcAft>
            </a:pPr>
            <a:r>
              <a:rPr lang="en-US" sz="1500" dirty="0" smtClean="0"/>
              <a:t>Connect </a:t>
            </a:r>
            <a:r>
              <a:rPr lang="en-US" sz="1500" dirty="0"/>
              <a:t>local University students with local jobs in Engineering and Business. </a:t>
            </a:r>
            <a:r>
              <a:rPr lang="en-US" sz="1500" b="0" dirty="0"/>
              <a:t>The new building will </a:t>
            </a:r>
            <a:r>
              <a:rPr lang="en-US" sz="1500" b="0" dirty="0" smtClean="0"/>
              <a:t>improve social </a:t>
            </a:r>
            <a:r>
              <a:rPr lang="en-US" sz="1500" b="0" dirty="0"/>
              <a:t>and economic mobility of students within Pierce County and help keep UW Tacoma’s promise to drive </a:t>
            </a:r>
            <a:r>
              <a:rPr lang="en-US" sz="1500" b="0" dirty="0" smtClean="0"/>
              <a:t>economic development </a:t>
            </a:r>
            <a:r>
              <a:rPr lang="en-US" sz="1500" b="0" dirty="0"/>
              <a:t>in the South Sound community.</a:t>
            </a:r>
          </a:p>
          <a:p>
            <a:pPr>
              <a:spcAft>
                <a:spcPts val="600"/>
              </a:spcAft>
            </a:pPr>
            <a:r>
              <a:rPr lang="en-US" sz="1500" dirty="0" smtClean="0"/>
              <a:t>Provide a high return on investment for the state, </a:t>
            </a:r>
            <a:r>
              <a:rPr lang="en-US" sz="1500" b="0" dirty="0" smtClean="0"/>
              <a:t>driving local economic prosperity for the South Sound and the State of Washington. UW Tacoma’s economic impact to the state of Washington is $211.7 million.</a:t>
            </a:r>
            <a:endParaRPr lang="en-US" sz="1500" b="0" dirty="0"/>
          </a:p>
        </p:txBody>
      </p:sp>
      <p:sp>
        <p:nvSpPr>
          <p:cNvPr id="4" name="Title 3"/>
          <p:cNvSpPr>
            <a:spLocks noGrp="1"/>
          </p:cNvSpPr>
          <p:nvPr>
            <p:ph type="title"/>
          </p:nvPr>
        </p:nvSpPr>
        <p:spPr/>
        <p:txBody>
          <a:bodyPr/>
          <a:lstStyle/>
          <a:p>
            <a:r>
              <a:rPr lang="en-US" dirty="0" smtClean="0"/>
              <a:t>Project Goals</a:t>
            </a:r>
            <a:endParaRPr lang="en-US" dirty="0"/>
          </a:p>
        </p:txBody>
      </p:sp>
    </p:spTree>
    <p:extLst>
      <p:ext uri="{BB962C8B-B14F-4D97-AF65-F5344CB8AC3E}">
        <p14:creationId xmlns:p14="http://schemas.microsoft.com/office/powerpoint/2010/main" val="3150579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Interdisciplinary Innovation</a:t>
            </a:r>
            <a:endParaRPr lang="en-US" dirty="0"/>
          </a:p>
        </p:txBody>
      </p:sp>
      <p:sp>
        <p:nvSpPr>
          <p:cNvPr id="4" name="Flowchart: Connector 3">
            <a:extLst>
              <a:ext uri="{FF2B5EF4-FFF2-40B4-BE49-F238E27FC236}">
                <a16:creationId xmlns:a16="http://schemas.microsoft.com/office/drawing/2014/main" id="{D8AFAB1A-BF19-4E11-B27A-7EEF7A93D010}"/>
              </a:ext>
            </a:extLst>
          </p:cNvPr>
          <p:cNvSpPr/>
          <p:nvPr/>
        </p:nvSpPr>
        <p:spPr>
          <a:xfrm>
            <a:off x="2241305" y="1627482"/>
            <a:ext cx="2823097" cy="2965492"/>
          </a:xfrm>
          <a:prstGeom prst="flowChartConnector">
            <a:avLst/>
          </a:prstGeom>
          <a:solidFill>
            <a:srgbClr val="000000">
              <a:alpha val="509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61E8FF4C-F4C0-4C36-8C5F-13ABE53DABF7}"/>
              </a:ext>
            </a:extLst>
          </p:cNvPr>
          <p:cNvSpPr txBox="1">
            <a:spLocks/>
          </p:cNvSpPr>
          <p:nvPr/>
        </p:nvSpPr>
        <p:spPr>
          <a:xfrm>
            <a:off x="2521483" y="2754931"/>
            <a:ext cx="1655948" cy="998383"/>
          </a:xfrm>
          <a:prstGeom prst="rect">
            <a:avLst/>
          </a:prstGeom>
        </p:spPr>
        <p:txBody>
          <a:bodyPr anchor="b"/>
          <a:lstStyle>
            <a:lvl1pPr algn="l" defTabSz="457200" rtl="0" eaLnBrk="1" latinLnBrk="0" hangingPunct="1">
              <a:spcBef>
                <a:spcPct val="0"/>
              </a:spcBef>
              <a:buNone/>
              <a:defRPr sz="3000" b="1" i="0" kern="1200">
                <a:solidFill>
                  <a:srgbClr val="4B2E83"/>
                </a:solidFill>
                <a:latin typeface="Encode Sans Normal Black" charset="0"/>
                <a:ea typeface="Encode Sans Normal Black" charset="0"/>
                <a:cs typeface="Encode Sans Normal Black" charset="0"/>
              </a:defRPr>
            </a:lvl1pPr>
          </a:lstStyle>
          <a:p>
            <a:pPr algn="ctr"/>
            <a:r>
              <a:rPr lang="en-US" sz="2000" dirty="0" smtClean="0">
                <a:latin typeface="Calibri" panose="020F0502020204030204" pitchFamily="34" charset="0"/>
                <a:cs typeface="Calibri" panose="020F0502020204030204" pitchFamily="34" charset="0"/>
              </a:rPr>
              <a:t>School of Engineering &amp; Technology (SET)</a:t>
            </a:r>
            <a:endParaRPr lang="en-US" sz="2000" dirty="0">
              <a:latin typeface="Calibri" panose="020F0502020204030204" pitchFamily="34" charset="0"/>
              <a:cs typeface="Calibri" panose="020F0502020204030204" pitchFamily="34" charset="0"/>
            </a:endParaRPr>
          </a:p>
        </p:txBody>
      </p:sp>
      <p:sp>
        <p:nvSpPr>
          <p:cNvPr id="6" name="Flowchart: Connector 5">
            <a:extLst>
              <a:ext uri="{FF2B5EF4-FFF2-40B4-BE49-F238E27FC236}">
                <a16:creationId xmlns:a16="http://schemas.microsoft.com/office/drawing/2014/main" id="{4FE045F5-11F0-4BF8-BBE9-0E347D3098FC}"/>
              </a:ext>
            </a:extLst>
          </p:cNvPr>
          <p:cNvSpPr/>
          <p:nvPr/>
        </p:nvSpPr>
        <p:spPr>
          <a:xfrm>
            <a:off x="4177431" y="1582419"/>
            <a:ext cx="2823097" cy="2965492"/>
          </a:xfrm>
          <a:prstGeom prst="flowChartConnector">
            <a:avLst/>
          </a:prstGeom>
          <a:solidFill>
            <a:srgbClr val="000000">
              <a:alpha val="509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3">
            <a:extLst>
              <a:ext uri="{FF2B5EF4-FFF2-40B4-BE49-F238E27FC236}">
                <a16:creationId xmlns:a16="http://schemas.microsoft.com/office/drawing/2014/main" id="{9D928CEB-85CD-4C71-AA30-D1F3D39CAA68}"/>
              </a:ext>
            </a:extLst>
          </p:cNvPr>
          <p:cNvSpPr txBox="1">
            <a:spLocks/>
          </p:cNvSpPr>
          <p:nvPr/>
        </p:nvSpPr>
        <p:spPr>
          <a:xfrm>
            <a:off x="5028414" y="2465469"/>
            <a:ext cx="1850368" cy="998383"/>
          </a:xfrm>
          <a:prstGeom prst="rect">
            <a:avLst/>
          </a:prstGeom>
        </p:spPr>
        <p:txBody>
          <a:bodyPr anchor="b"/>
          <a:lstStyle>
            <a:lvl1pPr algn="l" defTabSz="457200" rtl="0" eaLnBrk="1" latinLnBrk="0" hangingPunct="1">
              <a:spcBef>
                <a:spcPct val="0"/>
              </a:spcBef>
              <a:buNone/>
              <a:defRPr sz="3000" b="1" i="0" kern="1200">
                <a:solidFill>
                  <a:srgbClr val="4B2E83"/>
                </a:solidFill>
                <a:latin typeface="Encode Sans Normal Black" charset="0"/>
                <a:ea typeface="Encode Sans Normal Black" charset="0"/>
                <a:cs typeface="Encode Sans Normal Black" charset="0"/>
              </a:defRPr>
            </a:lvl1pPr>
          </a:lstStyle>
          <a:p>
            <a:pPr algn="ctr"/>
            <a:r>
              <a:rPr lang="en-US" sz="2000" dirty="0" smtClean="0">
                <a:latin typeface="Calibri" panose="020F0502020204030204" pitchFamily="34" charset="0"/>
                <a:cs typeface="Calibri" panose="020F0502020204030204" pitchFamily="34" charset="0"/>
              </a:rPr>
              <a:t>Milgard School of Business (MSB)</a:t>
            </a:r>
            <a:endParaRPr lang="en-US" sz="1600" dirty="0">
              <a:latin typeface="Encode Sans Normal" panose="02000000000000000000" pitchFamily="2" charset="0"/>
            </a:endParaRPr>
          </a:p>
        </p:txBody>
      </p:sp>
      <p:sp>
        <p:nvSpPr>
          <p:cNvPr id="8" name="Flowchart: Connector 7">
            <a:extLst>
              <a:ext uri="{FF2B5EF4-FFF2-40B4-BE49-F238E27FC236}">
                <a16:creationId xmlns:a16="http://schemas.microsoft.com/office/drawing/2014/main" id="{CF2596B6-D958-4721-9C16-D7E9BB966D7E}"/>
              </a:ext>
            </a:extLst>
          </p:cNvPr>
          <p:cNvSpPr/>
          <p:nvPr/>
        </p:nvSpPr>
        <p:spPr>
          <a:xfrm>
            <a:off x="3288235" y="3615753"/>
            <a:ext cx="2823097" cy="2965492"/>
          </a:xfrm>
          <a:prstGeom prst="flowChartConnector">
            <a:avLst/>
          </a:prstGeom>
          <a:solidFill>
            <a:srgbClr val="000000">
              <a:alpha val="5098"/>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5A75F9A8-6A32-438E-8396-A6EA94C199D1}"/>
              </a:ext>
            </a:extLst>
          </p:cNvPr>
          <p:cNvSpPr txBox="1">
            <a:spLocks/>
          </p:cNvSpPr>
          <p:nvPr/>
        </p:nvSpPr>
        <p:spPr>
          <a:xfrm>
            <a:off x="3531299" y="4743202"/>
            <a:ext cx="2336967" cy="998383"/>
          </a:xfrm>
          <a:prstGeom prst="rect">
            <a:avLst/>
          </a:prstGeom>
        </p:spPr>
        <p:txBody>
          <a:bodyPr anchor="b"/>
          <a:lstStyle>
            <a:lvl1pPr algn="l" defTabSz="457200" rtl="0" eaLnBrk="1" latinLnBrk="0" hangingPunct="1">
              <a:spcBef>
                <a:spcPct val="0"/>
              </a:spcBef>
              <a:buNone/>
              <a:defRPr sz="3000" b="1" i="0" kern="1200">
                <a:solidFill>
                  <a:srgbClr val="4B2E83"/>
                </a:solidFill>
                <a:latin typeface="Encode Sans Normal Black" charset="0"/>
                <a:ea typeface="Encode Sans Normal Black" charset="0"/>
                <a:cs typeface="Encode Sans Normal Black" charset="0"/>
              </a:defRPr>
            </a:lvl1pPr>
          </a:lstStyle>
          <a:p>
            <a:pPr algn="ctr"/>
            <a:r>
              <a:rPr lang="en-US" sz="2000" dirty="0" smtClean="0">
                <a:latin typeface="+mn-lt"/>
              </a:rPr>
              <a:t>Global Innovation &amp; Design Lab</a:t>
            </a:r>
            <a:endParaRPr lang="en-US" sz="1600" dirty="0">
              <a:latin typeface="+mn-lt"/>
            </a:endParaRPr>
          </a:p>
        </p:txBody>
      </p:sp>
    </p:spTree>
    <p:extLst>
      <p:ext uri="{BB962C8B-B14F-4D97-AF65-F5344CB8AC3E}">
        <p14:creationId xmlns:p14="http://schemas.microsoft.com/office/powerpoint/2010/main" val="68053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Program</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82149" y="1434615"/>
            <a:ext cx="8202783" cy="4673577"/>
          </a:xfrm>
          <a:prstGeom prst="rect">
            <a:avLst/>
          </a:prstGeom>
        </p:spPr>
      </p:pic>
      <p:pic>
        <p:nvPicPr>
          <p:cNvPr id="6" name="Picture 5"/>
          <p:cNvPicPr>
            <a:picLocks noChangeAspect="1"/>
          </p:cNvPicPr>
          <p:nvPr/>
        </p:nvPicPr>
        <p:blipFill>
          <a:blip r:embed="rId5"/>
          <a:stretch>
            <a:fillRect/>
          </a:stretch>
        </p:blipFill>
        <p:spPr>
          <a:xfrm>
            <a:off x="7562850" y="5431917"/>
            <a:ext cx="1581150" cy="1352550"/>
          </a:xfrm>
          <a:prstGeom prst="rect">
            <a:avLst/>
          </a:prstGeom>
        </p:spPr>
      </p:pic>
      <p:pic>
        <p:nvPicPr>
          <p:cNvPr id="7" name="Picture 6"/>
          <p:cNvPicPr>
            <a:picLocks noChangeAspect="1"/>
          </p:cNvPicPr>
          <p:nvPr/>
        </p:nvPicPr>
        <p:blipFill>
          <a:blip r:embed="rId6"/>
          <a:stretch>
            <a:fillRect/>
          </a:stretch>
        </p:blipFill>
        <p:spPr>
          <a:xfrm>
            <a:off x="3216489" y="5577106"/>
            <a:ext cx="2734101" cy="869223"/>
          </a:xfrm>
          <a:prstGeom prst="rect">
            <a:avLst/>
          </a:prstGeom>
        </p:spPr>
      </p:pic>
    </p:spTree>
    <p:extLst>
      <p:ext uri="{BB962C8B-B14F-4D97-AF65-F5344CB8AC3E}">
        <p14:creationId xmlns:p14="http://schemas.microsoft.com/office/powerpoint/2010/main" val="3652471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56" y="1531938"/>
            <a:ext cx="7157793" cy="2641756"/>
          </a:xfrm>
        </p:spPr>
        <p:txBody>
          <a:bodyPr/>
          <a:lstStyle/>
          <a:p>
            <a:r>
              <a:rPr lang="en-US" dirty="0" smtClean="0"/>
              <a:t>Siting Considerations</a:t>
            </a:r>
            <a:endParaRPr lang="en-US" dirty="0"/>
          </a:p>
        </p:txBody>
      </p:sp>
    </p:spTree>
    <p:extLst>
      <p:ext uri="{BB962C8B-B14F-4D97-AF65-F5344CB8AC3E}">
        <p14:creationId xmlns:p14="http://schemas.microsoft.com/office/powerpoint/2010/main" val="1622949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71756" y="365126"/>
            <a:ext cx="8184663" cy="623920"/>
          </a:xfrm>
        </p:spPr>
        <p:txBody>
          <a:bodyPr/>
          <a:lstStyle/>
          <a:p>
            <a:r>
              <a:rPr lang="en-US" dirty="0" smtClean="0"/>
              <a:t>Campus Footprint</a:t>
            </a:r>
            <a:endParaRPr lang="en-US" dirty="0"/>
          </a:p>
        </p:txBody>
      </p:sp>
      <p:sp>
        <p:nvSpPr>
          <p:cNvPr id="12" name="Rectangle 11"/>
          <p:cNvSpPr/>
          <p:nvPr/>
        </p:nvSpPr>
        <p:spPr>
          <a:xfrm>
            <a:off x="7035282" y="5109127"/>
            <a:ext cx="2108718" cy="174887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438540" y="1562721"/>
            <a:ext cx="8350898" cy="5099336"/>
          </a:xfrm>
          <a:prstGeom prst="rect">
            <a:avLst/>
          </a:prstGeom>
        </p:spPr>
      </p:pic>
    </p:spTree>
    <p:extLst>
      <p:ext uri="{BB962C8B-B14F-4D97-AF65-F5344CB8AC3E}">
        <p14:creationId xmlns:p14="http://schemas.microsoft.com/office/powerpoint/2010/main" val="11460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2024" y="1587435"/>
            <a:ext cx="7772400" cy="4938713"/>
          </a:xfrm>
          <a:prstGeom prst="rect">
            <a:avLst/>
          </a:prstGeom>
        </p:spPr>
      </p:pic>
      <p:sp>
        <p:nvSpPr>
          <p:cNvPr id="3" name="Title 3"/>
          <p:cNvSpPr>
            <a:spLocks noGrp="1"/>
          </p:cNvSpPr>
          <p:nvPr>
            <p:ph type="title"/>
          </p:nvPr>
        </p:nvSpPr>
        <p:spPr>
          <a:xfrm>
            <a:off x="671756" y="365126"/>
            <a:ext cx="8184663" cy="623920"/>
          </a:xfrm>
        </p:spPr>
        <p:txBody>
          <a:bodyPr/>
          <a:lstStyle/>
          <a:p>
            <a:r>
              <a:rPr lang="en-US" dirty="0" smtClean="0"/>
              <a:t>2008 Campus Master Plan</a:t>
            </a:r>
            <a:endParaRPr lang="en-US" dirty="0"/>
          </a:p>
        </p:txBody>
      </p:sp>
      <p:pic>
        <p:nvPicPr>
          <p:cNvPr id="7" name="Picture 6"/>
          <p:cNvPicPr>
            <a:picLocks noChangeAspect="1"/>
          </p:cNvPicPr>
          <p:nvPr/>
        </p:nvPicPr>
        <p:blipFill>
          <a:blip r:embed="rId4"/>
          <a:stretch>
            <a:fillRect/>
          </a:stretch>
        </p:blipFill>
        <p:spPr>
          <a:xfrm>
            <a:off x="7562850" y="5431917"/>
            <a:ext cx="1581150" cy="1352550"/>
          </a:xfrm>
          <a:prstGeom prst="rect">
            <a:avLst/>
          </a:prstGeom>
        </p:spPr>
      </p:pic>
    </p:spTree>
    <p:extLst>
      <p:ext uri="{BB962C8B-B14F-4D97-AF65-F5344CB8AC3E}">
        <p14:creationId xmlns:p14="http://schemas.microsoft.com/office/powerpoint/2010/main" val="257026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71756" y="365126"/>
            <a:ext cx="8184663" cy="623920"/>
          </a:xfrm>
        </p:spPr>
        <p:txBody>
          <a:bodyPr/>
          <a:lstStyle/>
          <a:p>
            <a:r>
              <a:rPr lang="en-US" dirty="0" smtClean="0"/>
              <a:t>2020 </a:t>
            </a:r>
            <a:r>
              <a:rPr lang="en-US" dirty="0" smtClean="0"/>
              <a:t>Campus </a:t>
            </a:r>
            <a:r>
              <a:rPr lang="en-US" dirty="0" smtClean="0"/>
              <a:t>Development Plan</a:t>
            </a:r>
            <a:endParaRPr lang="en-US" dirty="0"/>
          </a:p>
        </p:txBody>
      </p:sp>
      <p:pic>
        <p:nvPicPr>
          <p:cNvPr id="7" name="Picture 6"/>
          <p:cNvPicPr>
            <a:picLocks noChangeAspect="1"/>
          </p:cNvPicPr>
          <p:nvPr/>
        </p:nvPicPr>
        <p:blipFill>
          <a:blip r:embed="rId3"/>
          <a:stretch>
            <a:fillRect/>
          </a:stretch>
        </p:blipFill>
        <p:spPr>
          <a:xfrm>
            <a:off x="7562850" y="5431917"/>
            <a:ext cx="1581150" cy="1352550"/>
          </a:xfrm>
          <a:prstGeom prst="rect">
            <a:avLst/>
          </a:prstGeom>
        </p:spPr>
      </p:pic>
      <p:pic>
        <p:nvPicPr>
          <p:cNvPr id="2" name="Picture 1"/>
          <p:cNvPicPr>
            <a:picLocks noChangeAspect="1"/>
          </p:cNvPicPr>
          <p:nvPr/>
        </p:nvPicPr>
        <p:blipFill>
          <a:blip r:embed="rId4"/>
          <a:stretch>
            <a:fillRect/>
          </a:stretch>
        </p:blipFill>
        <p:spPr>
          <a:xfrm>
            <a:off x="1793730" y="1425092"/>
            <a:ext cx="5625379" cy="5432908"/>
          </a:xfrm>
          <a:prstGeom prst="rect">
            <a:avLst/>
          </a:prstGeom>
        </p:spPr>
      </p:pic>
    </p:spTree>
    <p:extLst>
      <p:ext uri="{BB962C8B-B14F-4D97-AF65-F5344CB8AC3E}">
        <p14:creationId xmlns:p14="http://schemas.microsoft.com/office/powerpoint/2010/main" val="284089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80C82F0AFF9741866CAB59D0015841" ma:contentTypeVersion="12" ma:contentTypeDescription="Create a new document." ma:contentTypeScope="" ma:versionID="c67af7fab95c3be199ff500ffb7ab3bf">
  <xsd:schema xmlns:xsd="http://www.w3.org/2001/XMLSchema" xmlns:xs="http://www.w3.org/2001/XMLSchema" xmlns:p="http://schemas.microsoft.com/office/2006/metadata/properties" xmlns:ns2="6148cef7-89f3-45d6-b8b8-691cc13f9eea" xmlns:ns3="839ad90f-e63e-41e5-9820-f63afa06047d" targetNamespace="http://schemas.microsoft.com/office/2006/metadata/properties" ma:root="true" ma:fieldsID="71f47756b81786ac991458f964cb8f4d" ns2:_="" ns3:_="">
    <xsd:import namespace="6148cef7-89f3-45d6-b8b8-691cc13f9eea"/>
    <xsd:import namespace="839ad90f-e63e-41e5-9820-f63afa06047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8cef7-89f3-45d6-b8b8-691cc13f9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9ad90f-e63e-41e5-9820-f63afa06047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3A89B8-6AD1-4614-8241-C03299DC94A2}"/>
</file>

<file path=customXml/itemProps2.xml><?xml version="1.0" encoding="utf-8"?>
<ds:datastoreItem xmlns:ds="http://schemas.openxmlformats.org/officeDocument/2006/customXml" ds:itemID="{AFEEC2E6-BCAF-4DE7-882E-14A3BFC8B0B8}">
  <ds:schemaRefs>
    <ds:schemaRef ds:uri="http://schemas.microsoft.com/sharepoint/v3/contenttype/forms"/>
  </ds:schemaRefs>
</ds:datastoreItem>
</file>

<file path=customXml/itemProps3.xml><?xml version="1.0" encoding="utf-8"?>
<ds:datastoreItem xmlns:ds="http://schemas.openxmlformats.org/officeDocument/2006/customXml" ds:itemID="{932C82B1-2A08-442E-841B-BD3E40F08A3A}">
  <ds:schemaRefs>
    <ds:schemaRef ds:uri="http://purl.org/dc/dcmitype/"/>
    <ds:schemaRef ds:uri="e18105b0-83d3-4dad-ab5d-0467dacfd99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9080</TotalTime>
  <Words>1085</Words>
  <Application>Microsoft Office PowerPoint</Application>
  <PresentationFormat>On-screen Show (4:3)</PresentationFormat>
  <Paragraphs>240</Paragraphs>
  <Slides>18</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Calibri</vt:lpstr>
      <vt:lpstr>Encode Sans Normal</vt:lpstr>
      <vt:lpstr>Encode Sans Normal Black</vt:lpstr>
      <vt:lpstr>Lucida Grande</vt:lpstr>
      <vt:lpstr>Open Sans</vt:lpstr>
      <vt:lpstr>Open Sans Light</vt:lpstr>
      <vt:lpstr>Uni Sans Regular</vt:lpstr>
      <vt:lpstr>Wingdings</vt:lpstr>
      <vt:lpstr>Office Theme</vt:lpstr>
      <vt:lpstr>1_Custom Design</vt:lpstr>
      <vt:lpstr>UW Tacoma Milgard Hall</vt:lpstr>
      <vt:lpstr>Overview</vt:lpstr>
      <vt:lpstr>Project Goals</vt:lpstr>
      <vt:lpstr>Interdisciplinary Innovation</vt:lpstr>
      <vt:lpstr>Project Program</vt:lpstr>
      <vt:lpstr>Siting Considerations</vt:lpstr>
      <vt:lpstr>Campus Footprint</vt:lpstr>
      <vt:lpstr>2008 Campus Master Plan</vt:lpstr>
      <vt:lpstr>2020 Campus Development Plan</vt:lpstr>
      <vt:lpstr>Site Options</vt:lpstr>
      <vt:lpstr>Context</vt:lpstr>
      <vt:lpstr>Slating Process</vt:lpstr>
      <vt:lpstr>Letters of Interest &amp; Recommendations (31)</vt:lpstr>
      <vt:lpstr>Portfolio Review &amp; RFQ offered (16)</vt:lpstr>
      <vt:lpstr>SOQ Submitted (14)</vt:lpstr>
      <vt:lpstr>Office Visits (5)</vt:lpstr>
      <vt:lpstr>Recommendation for Award (3)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Melony Pederson</cp:lastModifiedBy>
  <cp:revision>186</cp:revision>
  <dcterms:created xsi:type="dcterms:W3CDTF">2014-10-14T00:51:43Z</dcterms:created>
  <dcterms:modified xsi:type="dcterms:W3CDTF">2020-04-24T21:36:23Z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0x0101009D80C82F0AFF9741866CAB59D0015841</vt:lpwstr>
  </property>
</Properties>
</file>